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9902825"/>
  <p:notesSz cx="6858000" cy="9144000"/>
  <p:embeddedFontLst>
    <p:embeddedFont>
      <p:font typeface="Montserrat SemiBold"/>
      <p:regular r:id="rId40"/>
      <p:bold r:id="rId41"/>
      <p:italic r:id="rId42"/>
      <p:boldItalic r:id="rId43"/>
    </p:embeddedFont>
    <p:embeddedFont>
      <p:font typeface="Montserrat Medium"/>
      <p:regular r:id="rId44"/>
      <p:bold r:id="rId45"/>
      <p:italic r:id="rId46"/>
      <p:boldItalic r:id="rId47"/>
    </p:embeddedFont>
    <p:embeddedFont>
      <p:font typeface="Montserrat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18">
          <p15:clr>
            <a:srgbClr val="A4A3A4"/>
          </p15:clr>
        </p15:guide>
        <p15:guide id="2" orient="horz" pos="2121">
          <p15:clr>
            <a:srgbClr val="A4A3A4"/>
          </p15:clr>
        </p15:guide>
      </p15:sldGuideLst>
    </p:ext>
    <p:ext uri="GoogleSlidesCustomDataVersion2">
      <go:slidesCustomData xmlns:go="http://customooxmlschemas.google.com/" r:id="rId50" roundtripDataSignature="AMtx7mjLwppmaewePmnDkvV20wLVu9HO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18"/>
        <p:guide pos="212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MontserratMedium-regular.fntdata"/><Relationship Id="rId43" Type="http://schemas.openxmlformats.org/officeDocument/2006/relationships/font" Target="fonts/MontserratSemiBold-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ExtraBold-bold.fntdata"/><Relationship Id="rId47" Type="http://schemas.openxmlformats.org/officeDocument/2006/relationships/font" Target="fonts/MontserratMedium-boldItalic.fntdata"/><Relationship Id="rId49" Type="http://schemas.openxmlformats.org/officeDocument/2006/relationships/font" Target="fonts/Montserrat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80" name="Google Shape;80;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65" name="Google Shape;165;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73" name="Google Shape;173;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81" name="Google Shape;181;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88" name="Google Shape;188;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96" name="Google Shape;196;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03" name="Google Shape;203;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11" name="Google Shape;211;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19" name="Google Shape;219;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35" name="Google Shape;235;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43" name="Google Shape;243;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86" name="Google Shape;86;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59" name="Google Shape;259;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68" name="Google Shape;268;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76" name="Google Shape;276;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84" name="Google Shape;284;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292" name="Google Shape;292;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00" name="Google Shape;300;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07" name="Google Shape;307;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15" name="Google Shape;315;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23" name="Google Shape;323;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31" name="Google Shape;331;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11" name="Google Shape;111;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39" name="Google Shape;339;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47" name="Google Shape;347;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54" name="Google Shape;354;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58" name="Google Shape;358;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366" name="Google Shape;366;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18" name="Google Shape;118;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25" name="Google Shape;125;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34" name="Google Shape;134;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42" name="Google Shape;142;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49" name="Google Shape;149;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Malgun Gothic"/>
              <a:ea typeface="Malgun Gothic"/>
              <a:cs typeface="Malgun Gothic"/>
              <a:sym typeface="Malgun Gothic"/>
            </a:endParaRPr>
          </a:p>
        </p:txBody>
      </p:sp>
      <p:sp>
        <p:nvSpPr>
          <p:cNvPr id="157" name="Google Shape;157;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36"/>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2" name="Google Shape;12;p36"/>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Arial"/>
              <a:buNone/>
            </a:pPr>
            <a:r>
              <a:t/>
            </a:r>
            <a:endParaRPr b="0" i="0" sz="1960" u="none" cap="none" strike="noStrike">
              <a:solidFill>
                <a:schemeClr val="dk1"/>
              </a:solidFill>
              <a:latin typeface="Arial"/>
              <a:ea typeface="Arial"/>
              <a:cs typeface="Arial"/>
              <a:sym typeface="Arial"/>
            </a:endParaRPr>
          </a:p>
        </p:txBody>
      </p:sp>
      <p:pic>
        <p:nvPicPr>
          <p:cNvPr id="13" name="Google Shape;13;p36"/>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
        <p:nvSpPr>
          <p:cNvPr id="14" name="Google Shape;14;p36"/>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428A0"/>
                </a:solidFill>
                <a:latin typeface="Arial"/>
                <a:ea typeface="Arial"/>
                <a:cs typeface="Arial"/>
                <a:sym typeface="Arial"/>
              </a:rPr>
              <a:t>Internet of Things Course</a:t>
            </a:r>
            <a:endParaRPr b="0" i="0" sz="2400" u="none" cap="none" strike="noStrike">
              <a:solidFill>
                <a:srgbClr val="1428A0"/>
              </a:solidFill>
              <a:latin typeface="Arial"/>
              <a:ea typeface="Arial"/>
              <a:cs typeface="Arial"/>
              <a:sym typeface="Arial"/>
            </a:endParaRPr>
          </a:p>
        </p:txBody>
      </p:sp>
      <p:sp>
        <p:nvSpPr>
          <p:cNvPr id="15" name="Google Shape;15;p36"/>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 name="Google Shape;16;p36"/>
          <p:cNvSpPr txBox="1"/>
          <p:nvPr>
            <p:ph idx="1" type="body"/>
          </p:nvPr>
        </p:nvSpPr>
        <p:spPr>
          <a:xfrm>
            <a:off x="720000" y="3551768"/>
            <a:ext cx="6837808" cy="276999"/>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indent="-380936" lvl="1" marL="914400" marR="0" rtl="0" algn="l">
              <a:lnSpc>
                <a:spcPct val="90000"/>
              </a:lnSpc>
              <a:spcBef>
                <a:spcPts val="500"/>
              </a:spcBef>
              <a:spcAft>
                <a:spcPts val="0"/>
              </a:spcAft>
              <a:buClr>
                <a:schemeClr val="dk1"/>
              </a:buClr>
              <a:buSzPts val="2399"/>
              <a:buFont typeface="Arial"/>
              <a:buChar char="•"/>
              <a:defRPr b="0" i="0" sz="2400" u="none" cap="none" strike="noStrike">
                <a:solidFill>
                  <a:schemeClr val="dk1"/>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36"/>
          <p:cNvSpPr txBox="1"/>
          <p:nvPr>
            <p:ph type="title"/>
          </p:nvPr>
        </p:nvSpPr>
        <p:spPr>
          <a:xfrm>
            <a:off x="720000" y="1710000"/>
            <a:ext cx="5221019" cy="147732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74" name="Shape 74"/>
        <p:cNvGrpSpPr/>
        <p:nvPr/>
      </p:nvGrpSpPr>
      <p:grpSpPr>
        <a:xfrm>
          <a:off x="0" y="0"/>
          <a:ext cx="0" cy="0"/>
          <a:chOff x="0" y="0"/>
          <a:chExt cx="0" cy="0"/>
        </a:xfrm>
      </p:grpSpPr>
      <p:pic>
        <p:nvPicPr>
          <p:cNvPr id="75" name="Google Shape;75;p45"/>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76" name="Google Shape;76;p45"/>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Arial"/>
              <a:buNone/>
            </a:pPr>
            <a:r>
              <a:t/>
            </a:r>
            <a:endParaRPr b="0" i="0" sz="1960" u="none" cap="none" strike="noStrike">
              <a:solidFill>
                <a:schemeClr val="dk1"/>
              </a:solidFill>
              <a:latin typeface="Arial"/>
              <a:ea typeface="Arial"/>
              <a:cs typeface="Arial"/>
              <a:sym typeface="Arial"/>
            </a:endParaRPr>
          </a:p>
        </p:txBody>
      </p:sp>
      <p:pic>
        <p:nvPicPr>
          <p:cNvPr id="77" name="Google Shape;77;p45"/>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2">
  <p:cSld name="3_Table of Contents2">
    <p:spTree>
      <p:nvGrpSpPr>
        <p:cNvPr id="18" name="Shape 18"/>
        <p:cNvGrpSpPr/>
        <p:nvPr/>
      </p:nvGrpSpPr>
      <p:grpSpPr>
        <a:xfrm>
          <a:off x="0" y="0"/>
          <a:ext cx="0" cy="0"/>
          <a:chOff x="0" y="0"/>
          <a:chExt cx="0" cy="0"/>
        </a:xfrm>
      </p:grpSpPr>
      <p:pic>
        <p:nvPicPr>
          <p:cNvPr id="19" name="Google Shape;19;p37"/>
          <p:cNvPicPr preferRelativeResize="0"/>
          <p:nvPr/>
        </p:nvPicPr>
        <p:blipFill rotWithShape="1">
          <a:blip r:embed="rId2">
            <a:alphaModFix/>
          </a:blip>
          <a:srcRect b="0" l="0" r="0" t="0"/>
          <a:stretch/>
        </p:blipFill>
        <p:spPr>
          <a:xfrm>
            <a:off x="-1588" y="0"/>
            <a:ext cx="9902825" cy="6858000"/>
          </a:xfrm>
          <a:prstGeom prst="rect">
            <a:avLst/>
          </a:prstGeom>
          <a:noFill/>
          <a:ln>
            <a:noFill/>
          </a:ln>
        </p:spPr>
      </p:pic>
      <p:cxnSp>
        <p:nvCxnSpPr>
          <p:cNvPr id="20" name="Google Shape;20;p37"/>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37"/>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37"/>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3" name="Shape 23"/>
        <p:cNvGrpSpPr/>
        <p:nvPr/>
      </p:nvGrpSpPr>
      <p:grpSpPr>
        <a:xfrm>
          <a:off x="0" y="0"/>
          <a:ext cx="0" cy="0"/>
          <a:chOff x="0" y="0"/>
          <a:chExt cx="0" cy="0"/>
        </a:xfrm>
      </p:grpSpPr>
      <p:pic>
        <p:nvPicPr>
          <p:cNvPr id="24" name="Google Shape;24;p38"/>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25" name="Google Shape;25;p38"/>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6" name="Google Shape;26;p38"/>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7" name="Google Shape;27;p38"/>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
        <p:nvSpPr>
          <p:cNvPr id="28" name="Google Shape;28;p38"/>
          <p:cNvSpPr txBox="1"/>
          <p:nvPr>
            <p:ph type="title"/>
          </p:nvPr>
        </p:nvSpPr>
        <p:spPr>
          <a:xfrm>
            <a:off x="449468" y="1440000"/>
            <a:ext cx="8541187" cy="4924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C0C0C"/>
              </a:buClr>
              <a:buSzPts val="3200"/>
              <a:buFont typeface="Arial"/>
              <a:buNone/>
              <a:defRPr b="0" i="0" sz="3200" u="none" cap="none" strike="noStrike">
                <a:solidFill>
                  <a:srgbClr val="0C0C0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9" name="Google Shape;29;p38"/>
          <p:cNvSpPr txBox="1"/>
          <p:nvPr>
            <p:ph idx="1" type="body"/>
          </p:nvPr>
        </p:nvSpPr>
        <p:spPr>
          <a:xfrm>
            <a:off x="449468" y="450000"/>
            <a:ext cx="323896" cy="277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chemeClr val="lt1"/>
              </a:buClr>
              <a:buSzPts val="1799"/>
              <a:buFont typeface="Arial"/>
              <a:buNone/>
              <a:defRPr b="0" i="0" sz="1800" u="none" cap="none" strike="noStrike">
                <a:solidFill>
                  <a:schemeClr val="lt1"/>
                </a:solidFill>
                <a:latin typeface="Arial"/>
                <a:ea typeface="Arial"/>
                <a:cs typeface="Arial"/>
                <a:sym typeface="Arial"/>
              </a:defRPr>
            </a:lvl1pPr>
            <a:lvl2pPr indent="-380936" lvl="1" marL="914400" marR="0" rtl="0" algn="l">
              <a:lnSpc>
                <a:spcPct val="90000"/>
              </a:lnSpc>
              <a:spcBef>
                <a:spcPts val="500"/>
              </a:spcBef>
              <a:spcAft>
                <a:spcPts val="0"/>
              </a:spcAft>
              <a:buClr>
                <a:schemeClr val="dk1"/>
              </a:buClr>
              <a:buSzPts val="2399"/>
              <a:buFont typeface="Arial"/>
              <a:buChar char="•"/>
              <a:defRPr b="0" i="0" sz="2400" u="none" cap="none" strike="noStrike">
                <a:solidFill>
                  <a:schemeClr val="dk1"/>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38"/>
          <p:cNvSpPr txBox="1"/>
          <p:nvPr>
            <p:ph idx="2" type="body"/>
          </p:nvPr>
        </p:nvSpPr>
        <p:spPr>
          <a:xfrm>
            <a:off x="790000" y="450001"/>
            <a:ext cx="6837808" cy="276999"/>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chemeClr val="lt1"/>
              </a:buClr>
              <a:buSzPts val="1799"/>
              <a:buFont typeface="Arial"/>
              <a:buNone/>
              <a:defRPr b="0" i="0" sz="1800" u="none" cap="none" strike="noStrike">
                <a:solidFill>
                  <a:schemeClr val="lt1"/>
                </a:solidFill>
                <a:latin typeface="Arial"/>
                <a:ea typeface="Arial"/>
                <a:cs typeface="Arial"/>
                <a:sym typeface="Arial"/>
              </a:defRPr>
            </a:lvl1pPr>
            <a:lvl2pPr indent="-380936" lvl="1" marL="914400" marR="0" rtl="0" algn="l">
              <a:lnSpc>
                <a:spcPct val="90000"/>
              </a:lnSpc>
              <a:spcBef>
                <a:spcPts val="500"/>
              </a:spcBef>
              <a:spcAft>
                <a:spcPts val="0"/>
              </a:spcAft>
              <a:buClr>
                <a:schemeClr val="dk1"/>
              </a:buClr>
              <a:buSzPts val="2399"/>
              <a:buFont typeface="Arial"/>
              <a:buChar char="•"/>
              <a:defRPr b="0" i="0" sz="2400" u="none" cap="none" strike="noStrike">
                <a:solidFill>
                  <a:schemeClr val="dk1"/>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38"/>
          <p:cNvSpPr txBox="1"/>
          <p:nvPr>
            <p:ph idx="3" type="body"/>
          </p:nvPr>
        </p:nvSpPr>
        <p:spPr>
          <a:xfrm>
            <a:off x="9112825" y="480779"/>
            <a:ext cx="340625" cy="246221"/>
          </a:xfrm>
          <a:prstGeom prst="rect">
            <a:avLst/>
          </a:prstGeom>
          <a:noFill/>
          <a:ln>
            <a:noFill/>
          </a:ln>
        </p:spPr>
        <p:txBody>
          <a:bodyPr anchorCtr="0" anchor="t" bIns="0" lIns="0" spcFirstLastPara="1" rIns="0" wrap="square" tIns="0">
            <a:sp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80936" lvl="1" marL="914400" marR="0" rtl="0" algn="l">
              <a:lnSpc>
                <a:spcPct val="90000"/>
              </a:lnSpc>
              <a:spcBef>
                <a:spcPts val="500"/>
              </a:spcBef>
              <a:spcAft>
                <a:spcPts val="0"/>
              </a:spcAft>
              <a:buClr>
                <a:schemeClr val="dk1"/>
              </a:buClr>
              <a:buSzPts val="2399"/>
              <a:buFont typeface="Arial"/>
              <a:buChar char="•"/>
              <a:defRPr b="0" i="0" sz="2400" u="none" cap="none" strike="noStrike">
                <a:solidFill>
                  <a:schemeClr val="dk1"/>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
        <p:nvSpPr>
          <p:cNvPr id="32" name="Google Shape;32;p38"/>
          <p:cNvSpPr txBox="1"/>
          <p:nvPr>
            <p:ph idx="4" type="body"/>
          </p:nvPr>
        </p:nvSpPr>
        <p:spPr>
          <a:xfrm>
            <a:off x="8740667" y="480779"/>
            <a:ext cx="467850" cy="246221"/>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80936" lvl="1" marL="914400" marR="0" rtl="0" algn="l">
              <a:lnSpc>
                <a:spcPct val="90000"/>
              </a:lnSpc>
              <a:spcBef>
                <a:spcPts val="500"/>
              </a:spcBef>
              <a:spcAft>
                <a:spcPts val="0"/>
              </a:spcAft>
              <a:buClr>
                <a:schemeClr val="dk1"/>
              </a:buClr>
              <a:buSzPts val="2399"/>
              <a:buFont typeface="Arial"/>
              <a:buChar char="•"/>
              <a:defRPr b="0" i="0" sz="2400" u="none" cap="none" strike="noStrike">
                <a:solidFill>
                  <a:schemeClr val="dk1"/>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38"/>
          <p:cNvSpPr txBox="1"/>
          <p:nvPr>
            <p:ph idx="5" type="body"/>
          </p:nvPr>
        </p:nvSpPr>
        <p:spPr>
          <a:xfrm>
            <a:off x="522288" y="2221661"/>
            <a:ext cx="8055439" cy="914400"/>
          </a:xfrm>
          <a:prstGeom prst="rect">
            <a:avLst/>
          </a:prstGeom>
          <a:noFill/>
          <a:ln>
            <a:noFill/>
          </a:ln>
        </p:spPr>
        <p:txBody>
          <a:bodyPr anchorCtr="0" anchor="t" bIns="0" lIns="0" spcFirstLastPara="1" rIns="0" wrap="square" tIns="0">
            <a:noAutofit/>
          </a:bodyPr>
          <a:lstStyle>
            <a:lvl1pPr indent="-321945" lvl="0" marL="457200" marR="0" rtl="0" algn="l">
              <a:lnSpc>
                <a:spcPct val="129000"/>
              </a:lnSpc>
              <a:spcBef>
                <a:spcPts val="1000"/>
              </a:spcBef>
              <a:spcAft>
                <a:spcPts val="0"/>
              </a:spcAft>
              <a:buClr>
                <a:srgbClr val="262626"/>
              </a:buClr>
              <a:buSzPts val="147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000"/>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38"/>
          <p:cNvSpPr txBox="1"/>
          <p:nvPr/>
        </p:nvSpPr>
        <p:spPr>
          <a:xfrm>
            <a:off x="6846858" y="6498001"/>
            <a:ext cx="234950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Project Name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35" name="Shape 35"/>
        <p:cNvGrpSpPr/>
        <p:nvPr/>
      </p:nvGrpSpPr>
      <p:grpSpPr>
        <a:xfrm>
          <a:off x="0" y="0"/>
          <a:ext cx="0" cy="0"/>
          <a:chOff x="0" y="0"/>
          <a:chExt cx="0" cy="0"/>
        </a:xfrm>
      </p:grpSpPr>
      <p:pic>
        <p:nvPicPr>
          <p:cNvPr id="36" name="Google Shape;36;p39"/>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37" name="Google Shape;37;p39"/>
          <p:cNvSpPr/>
          <p:nvPr/>
        </p:nvSpPr>
        <p:spPr>
          <a:xfrm>
            <a:off x="2" y="0"/>
            <a:ext cx="9899651" cy="6858000"/>
          </a:xfrm>
          <a:prstGeom prst="rect">
            <a:avLst/>
          </a:prstGeom>
          <a:solidFill>
            <a:srgbClr val="1428A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59"/>
              <a:buFont typeface="Arial"/>
              <a:buNone/>
            </a:pPr>
            <a:r>
              <a:t/>
            </a:r>
            <a:endParaRPr b="0" i="0" sz="1960" u="none" cap="none" strike="noStrike">
              <a:solidFill>
                <a:schemeClr val="lt1"/>
              </a:solidFill>
              <a:latin typeface="Arial"/>
              <a:ea typeface="Arial"/>
              <a:cs typeface="Arial"/>
              <a:sym typeface="Arial"/>
            </a:endParaRPr>
          </a:p>
        </p:txBody>
      </p:sp>
      <p:sp>
        <p:nvSpPr>
          <p:cNvPr id="38" name="Google Shape;38;p39"/>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ⓒ2023 SAMSUNG. All rights reserved.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b="0" i="0" sz="1400" u="none" cap="none" strike="noStrike">
              <a:solidFill>
                <a:srgbClr val="000000"/>
              </a:solidFill>
              <a:latin typeface="Arial"/>
              <a:ea typeface="Arial"/>
              <a:cs typeface="Arial"/>
              <a:sym typeface="Arial"/>
            </a:endParaRPr>
          </a:p>
        </p:txBody>
      </p:sp>
      <p:pic>
        <p:nvPicPr>
          <p:cNvPr id="39" name="Google Shape;39;p39"/>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0" name="Google Shape;40;p39"/>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Arial"/>
              <a:buNone/>
            </a:pPr>
            <a:r>
              <a:t/>
            </a:r>
            <a:endParaRPr b="0" i="0" sz="196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1" name="Shape 41"/>
        <p:cNvGrpSpPr/>
        <p:nvPr/>
      </p:nvGrpSpPr>
      <p:grpSpPr>
        <a:xfrm>
          <a:off x="0" y="0"/>
          <a:ext cx="0" cy="0"/>
          <a:chOff x="0" y="0"/>
          <a:chExt cx="0" cy="0"/>
        </a:xfrm>
      </p:grpSpPr>
      <p:cxnSp>
        <p:nvCxnSpPr>
          <p:cNvPr id="42" name="Google Shape;42;p4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3" name="Google Shape;43;p4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44" name="Google Shape;44;p4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
        <p:nvSpPr>
          <p:cNvPr id="45" name="Google Shape;45;p40"/>
          <p:cNvSpPr txBox="1"/>
          <p:nvPr/>
        </p:nvSpPr>
        <p:spPr>
          <a:xfrm>
            <a:off x="6846858" y="6498001"/>
            <a:ext cx="234950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Project Name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46" name="Shape 46"/>
        <p:cNvGrpSpPr/>
        <p:nvPr/>
      </p:nvGrpSpPr>
      <p:grpSpPr>
        <a:xfrm>
          <a:off x="0" y="0"/>
          <a:ext cx="0" cy="0"/>
          <a:chOff x="0" y="0"/>
          <a:chExt cx="0" cy="0"/>
        </a:xfrm>
      </p:grpSpPr>
      <p:pic>
        <p:nvPicPr>
          <p:cNvPr id="47" name="Google Shape;47;p41"/>
          <p:cNvPicPr preferRelativeResize="0"/>
          <p:nvPr/>
        </p:nvPicPr>
        <p:blipFill rotWithShape="1">
          <a:blip r:embed="rId2">
            <a:alphaModFix/>
          </a:blip>
          <a:srcRect b="0" l="0" r="0" t="0"/>
          <a:stretch/>
        </p:blipFill>
        <p:spPr>
          <a:xfrm>
            <a:off x="-1588" y="0"/>
            <a:ext cx="9902825" cy="6858000"/>
          </a:xfrm>
          <a:prstGeom prst="rect">
            <a:avLst/>
          </a:prstGeom>
          <a:noFill/>
          <a:ln>
            <a:noFill/>
          </a:ln>
        </p:spPr>
      </p:pic>
      <p:cxnSp>
        <p:nvCxnSpPr>
          <p:cNvPr id="48" name="Google Shape;48;p4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49" name="Google Shape;49;p4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50" name="Google Shape;50;p4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a:off x="990000" y="4157757"/>
            <a:ext cx="3563339"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1428A0"/>
                </a:solidFill>
                <a:latin typeface="Arial"/>
                <a:ea typeface="Arial"/>
                <a:cs typeface="Arial"/>
                <a:sym typeface="Arial"/>
              </a:rPr>
              <a:t>IoT Course</a:t>
            </a:r>
            <a:endParaRPr b="0" i="0" sz="2100" u="none" cap="none" strike="noStrike">
              <a:solidFill>
                <a:srgbClr val="1428A0"/>
              </a:solidFill>
              <a:latin typeface="Arial"/>
              <a:ea typeface="Arial"/>
              <a:cs typeface="Arial"/>
              <a:sym typeface="Arial"/>
            </a:endParaRPr>
          </a:p>
        </p:txBody>
      </p:sp>
      <p:sp>
        <p:nvSpPr>
          <p:cNvPr id="52" name="Google Shape;52;p41"/>
          <p:cNvSpPr/>
          <p:nvPr/>
        </p:nvSpPr>
        <p:spPr>
          <a:xfrm>
            <a:off x="720000" y="2095275"/>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 name="Google Shape;53;p41"/>
          <p:cNvSpPr/>
          <p:nvPr/>
        </p:nvSpPr>
        <p:spPr>
          <a:xfrm>
            <a:off x="720000" y="4157757"/>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 name="Google Shape;54;p41"/>
          <p:cNvSpPr txBox="1"/>
          <p:nvPr>
            <p:ph type="title"/>
          </p:nvPr>
        </p:nvSpPr>
        <p:spPr>
          <a:xfrm>
            <a:off x="990000" y="2095275"/>
            <a:ext cx="5221019" cy="135421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55" name="Google Shape;55;p41"/>
          <p:cNvSpPr txBox="1"/>
          <p:nvPr>
            <p:ph idx="1" type="body"/>
          </p:nvPr>
        </p:nvSpPr>
        <p:spPr>
          <a:xfrm>
            <a:off x="990000" y="3577645"/>
            <a:ext cx="6837808" cy="276999"/>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indent="-380936" lvl="1" marL="914400" marR="0" rtl="0" algn="l">
              <a:lnSpc>
                <a:spcPct val="90000"/>
              </a:lnSpc>
              <a:spcBef>
                <a:spcPts val="500"/>
              </a:spcBef>
              <a:spcAft>
                <a:spcPts val="0"/>
              </a:spcAft>
              <a:buClr>
                <a:schemeClr val="dk1"/>
              </a:buClr>
              <a:buSzPts val="2399"/>
              <a:buFont typeface="Arial"/>
              <a:buChar char="•"/>
              <a:defRPr b="0" i="0" sz="2400" u="none" cap="none" strike="noStrike">
                <a:solidFill>
                  <a:schemeClr val="dk1"/>
                </a:solidFill>
                <a:latin typeface="Arial"/>
                <a:ea typeface="Arial"/>
                <a:cs typeface="Arial"/>
                <a:sym typeface="Arial"/>
              </a:defRPr>
            </a:lvl2pPr>
            <a:lvl3pPr indent="-355536" lvl="2" marL="1371600" marR="0" rtl="0" algn="l">
              <a:lnSpc>
                <a:spcPct val="90000"/>
              </a:lnSpc>
              <a:spcBef>
                <a:spcPts val="500"/>
              </a:spcBef>
              <a:spcAft>
                <a:spcPts val="0"/>
              </a:spcAft>
              <a:buClr>
                <a:schemeClr val="dk1"/>
              </a:buClr>
              <a:buSzPts val="1999"/>
              <a:buFont typeface="Arial"/>
              <a:buChar char="•"/>
              <a:defRPr b="0" i="0" sz="2000" u="none" cap="none" strike="noStrike">
                <a:solidFill>
                  <a:schemeClr val="dk1"/>
                </a:solidFill>
                <a:latin typeface="Arial"/>
                <a:ea typeface="Arial"/>
                <a:cs typeface="Arial"/>
                <a:sym typeface="Arial"/>
              </a:defRPr>
            </a:lvl3pPr>
            <a:lvl4pPr indent="-342836" lvl="3" marL="1828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4pPr>
            <a:lvl5pPr indent="-342836" lvl="4" marL="22860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5pPr>
            <a:lvl6pPr indent="-342836" lvl="5" marL="27432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6pPr>
            <a:lvl7pPr indent="-342836" lvl="6" marL="32004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7pPr>
            <a:lvl8pPr indent="-342836" lvl="7" marL="36576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8pPr>
            <a:lvl9pPr indent="-342836" lvl="8" marL="4114800" marR="0" rtl="0" algn="l">
              <a:lnSpc>
                <a:spcPct val="90000"/>
              </a:lnSpc>
              <a:spcBef>
                <a:spcPts val="500"/>
              </a:spcBef>
              <a:spcAft>
                <a:spcPts val="0"/>
              </a:spcAft>
              <a:buClr>
                <a:schemeClr val="dk1"/>
              </a:buClr>
              <a:buSzPts val="1799"/>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56" name="Shape 56"/>
        <p:cNvGrpSpPr/>
        <p:nvPr/>
      </p:nvGrpSpPr>
      <p:grpSpPr>
        <a:xfrm>
          <a:off x="0" y="0"/>
          <a:ext cx="0" cy="0"/>
          <a:chOff x="0" y="0"/>
          <a:chExt cx="0" cy="0"/>
        </a:xfrm>
      </p:grpSpPr>
      <p:pic>
        <p:nvPicPr>
          <p:cNvPr id="57" name="Google Shape;57;p42"/>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58" name="Google Shape;58;p4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59" name="Google Shape;59;p4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60" name="Google Shape;60;p4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
        <p:nvSpPr>
          <p:cNvPr id="61" name="Google Shape;61;p42"/>
          <p:cNvSpPr txBox="1"/>
          <p:nvPr/>
        </p:nvSpPr>
        <p:spPr>
          <a:xfrm>
            <a:off x="6846858" y="6498001"/>
            <a:ext cx="234950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Project Name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2" name="Shape 62"/>
        <p:cNvGrpSpPr/>
        <p:nvPr/>
      </p:nvGrpSpPr>
      <p:grpSpPr>
        <a:xfrm>
          <a:off x="0" y="0"/>
          <a:ext cx="0" cy="0"/>
          <a:chOff x="0" y="0"/>
          <a:chExt cx="0" cy="0"/>
        </a:xfrm>
      </p:grpSpPr>
      <p:pic>
        <p:nvPicPr>
          <p:cNvPr id="63" name="Google Shape;63;p43"/>
          <p:cNvPicPr preferRelativeResize="0"/>
          <p:nvPr/>
        </p:nvPicPr>
        <p:blipFill rotWithShape="1">
          <a:blip r:embed="rId2">
            <a:alphaModFix/>
          </a:blip>
          <a:srcRect b="0" l="0" r="0" t="0"/>
          <a:stretch/>
        </p:blipFill>
        <p:spPr>
          <a:xfrm>
            <a:off x="0" y="0"/>
            <a:ext cx="9902825" cy="6858000"/>
          </a:xfrm>
          <a:prstGeom prst="rect">
            <a:avLst/>
          </a:prstGeom>
          <a:noFill/>
          <a:ln>
            <a:noFill/>
          </a:ln>
        </p:spPr>
      </p:pic>
      <p:cxnSp>
        <p:nvCxnSpPr>
          <p:cNvPr id="64" name="Google Shape;64;p4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65" name="Google Shape;65;p4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66" name="Google Shape;66;p4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sp>
        <p:nvSpPr>
          <p:cNvPr id="67" name="Google Shape;67;p43"/>
          <p:cNvSpPr txBox="1"/>
          <p:nvPr/>
        </p:nvSpPr>
        <p:spPr>
          <a:xfrm>
            <a:off x="6846858" y="6498001"/>
            <a:ext cx="234950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Project Name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68" name="Shape 68"/>
        <p:cNvGrpSpPr/>
        <p:nvPr/>
      </p:nvGrpSpPr>
      <p:grpSpPr>
        <a:xfrm>
          <a:off x="0" y="0"/>
          <a:ext cx="0" cy="0"/>
          <a:chOff x="0" y="0"/>
          <a:chExt cx="0" cy="0"/>
        </a:xfrm>
      </p:grpSpPr>
      <p:cxnSp>
        <p:nvCxnSpPr>
          <p:cNvPr id="69" name="Google Shape;69;p4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0" name="Google Shape;70;p4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71" name="Google Shape;71;p4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F7F7F"/>
                </a:solidFill>
                <a:latin typeface="Arial"/>
                <a:ea typeface="Arial"/>
                <a:cs typeface="Arial"/>
                <a:sym typeface="Arial"/>
              </a:rPr>
              <a:t>Samsung Innovation Campus</a:t>
            </a:r>
            <a:endParaRPr b="0" i="0" sz="1400" u="none" cap="none" strike="noStrike">
              <a:solidFill>
                <a:srgbClr val="000000"/>
              </a:solidFill>
              <a:latin typeface="Arial"/>
              <a:ea typeface="Arial"/>
              <a:cs typeface="Arial"/>
              <a:sym typeface="Arial"/>
            </a:endParaRPr>
          </a:p>
        </p:txBody>
      </p:sp>
      <p:cxnSp>
        <p:nvCxnSpPr>
          <p:cNvPr id="72" name="Google Shape;72;p44"/>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73" name="Google Shape;73;p44"/>
          <p:cNvSpPr txBox="1"/>
          <p:nvPr/>
        </p:nvSpPr>
        <p:spPr>
          <a:xfrm>
            <a:off x="6846858" y="6498001"/>
            <a:ext cx="2349501"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7F7F7F"/>
                </a:solidFill>
                <a:latin typeface="Arial"/>
                <a:ea typeface="Arial"/>
                <a:cs typeface="Arial"/>
                <a:sym typeface="Arial"/>
              </a:rPr>
              <a:t>Project Name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4.png"/><Relationship Id="rId6" Type="http://schemas.openxmlformats.org/officeDocument/2006/relationships/image" Target="../media/image31.png"/><Relationship Id="rId7"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idx="1" type="body"/>
          </p:nvPr>
        </p:nvSpPr>
        <p:spPr>
          <a:xfrm>
            <a:off x="720000" y="3601298"/>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F7F7F"/>
              </a:buClr>
              <a:buSzPts val="1800"/>
              <a:buNone/>
            </a:pPr>
            <a:r>
              <a:rPr lang="en-US" sz="2600">
                <a:solidFill>
                  <a:schemeClr val="dk1"/>
                </a:solidFill>
                <a:latin typeface="Montserrat Medium"/>
                <a:ea typeface="Montserrat Medium"/>
                <a:cs typeface="Montserrat Medium"/>
                <a:sym typeface="Montserrat Medium"/>
              </a:rPr>
              <a:t>Nhóm 9</a:t>
            </a:r>
            <a:endParaRPr sz="2600">
              <a:solidFill>
                <a:schemeClr val="dk1"/>
              </a:solidFill>
              <a:latin typeface="Montserrat Medium"/>
              <a:ea typeface="Montserrat Medium"/>
              <a:cs typeface="Montserrat Medium"/>
              <a:sym typeface="Montserrat Medium"/>
            </a:endParaRPr>
          </a:p>
        </p:txBody>
      </p:sp>
      <p:sp>
        <p:nvSpPr>
          <p:cNvPr id="83" name="Google Shape;83;p1"/>
          <p:cNvSpPr txBox="1"/>
          <p:nvPr>
            <p:ph type="title"/>
          </p:nvPr>
        </p:nvSpPr>
        <p:spPr>
          <a:xfrm>
            <a:off x="681990" y="1023620"/>
            <a:ext cx="9015730" cy="240538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3400">
                <a:solidFill>
                  <a:srgbClr val="171616"/>
                </a:solidFill>
                <a:latin typeface="Montserrat ExtraBold"/>
                <a:ea typeface="Montserrat ExtraBold"/>
                <a:cs typeface="Montserrat ExtraBold"/>
                <a:sym typeface="Montserrat ExtraBold"/>
              </a:rPr>
              <a:t>Thiết kế hệ thống quản lý</a:t>
            </a:r>
            <a:br>
              <a:rPr lang="en-US" sz="3400">
                <a:solidFill>
                  <a:srgbClr val="171616"/>
                </a:solidFill>
                <a:latin typeface="Montserrat ExtraBold"/>
                <a:ea typeface="Montserrat ExtraBold"/>
                <a:cs typeface="Montserrat ExtraBold"/>
                <a:sym typeface="Montserrat ExtraBold"/>
              </a:rPr>
            </a:br>
            <a:r>
              <a:rPr lang="en-US" sz="3400">
                <a:solidFill>
                  <a:srgbClr val="171616"/>
                </a:solidFill>
                <a:latin typeface="Montserrat ExtraBold"/>
                <a:ea typeface="Montserrat ExtraBold"/>
                <a:cs typeface="Montserrat ExtraBold"/>
                <a:sym typeface="Montserrat ExtraBold"/>
              </a:rPr>
              <a:t>và điều khiển thiết bị sử dụng</a:t>
            </a:r>
            <a:br>
              <a:rPr lang="en-US" sz="3400">
                <a:solidFill>
                  <a:srgbClr val="171616"/>
                </a:solidFill>
                <a:latin typeface="Montserrat ExtraBold"/>
                <a:ea typeface="Montserrat ExtraBold"/>
                <a:cs typeface="Montserrat ExtraBold"/>
                <a:sym typeface="Montserrat ExtraBold"/>
              </a:rPr>
            </a:br>
            <a:r>
              <a:rPr lang="en-US" sz="3400">
                <a:solidFill>
                  <a:srgbClr val="171616"/>
                </a:solidFill>
                <a:latin typeface="Montserrat ExtraBold"/>
                <a:ea typeface="Montserrat ExtraBold"/>
                <a:cs typeface="Montserrat ExtraBold"/>
                <a:sym typeface="Montserrat ExtraBold"/>
              </a:rPr>
              <a:t>trợ lý giọng nói dùng ESP32-S3 </a:t>
            </a:r>
            <a:br>
              <a:rPr lang="en-US" sz="3400">
                <a:solidFill>
                  <a:srgbClr val="171616"/>
                </a:solidFill>
                <a:latin typeface="Montserrat ExtraBold"/>
                <a:ea typeface="Montserrat ExtraBold"/>
                <a:cs typeface="Montserrat ExtraBold"/>
                <a:sym typeface="Montserrat ExtraBold"/>
              </a:rPr>
            </a:br>
            <a:r>
              <a:rPr lang="en-US" sz="3400">
                <a:solidFill>
                  <a:srgbClr val="171616"/>
                </a:solidFill>
                <a:latin typeface="Montserrat ExtraBold"/>
                <a:ea typeface="Montserrat ExtraBold"/>
                <a:cs typeface="Montserrat ExtraBold"/>
                <a:sym typeface="Montserrat ExtraBold"/>
              </a:rPr>
              <a:t>và Home Assistant</a:t>
            </a:r>
            <a:endParaRPr sz="3400">
              <a:solidFill>
                <a:srgbClr val="171616"/>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idx="5" type="body"/>
          </p:nvPr>
        </p:nvSpPr>
        <p:spPr>
          <a:xfrm>
            <a:off x="663258" y="1086176"/>
            <a:ext cx="8055300" cy="914400"/>
          </a:xfrm>
          <a:prstGeom prst="rect">
            <a:avLst/>
          </a:prstGeom>
          <a:noFill/>
          <a:ln>
            <a:noFill/>
          </a:ln>
        </p:spPr>
        <p:txBody>
          <a:bodyPr anchorCtr="0" anchor="t" bIns="0" lIns="0" spcFirstLastPara="1" rIns="0" wrap="square" tIns="0">
            <a:noAutofit/>
          </a:bodyPr>
          <a:lstStyle/>
          <a:p>
            <a:pPr indent="0" lvl="0" marL="0" rtl="0" algn="just">
              <a:lnSpc>
                <a:spcPct val="150000"/>
              </a:lnSpc>
              <a:spcBef>
                <a:spcPts val="0"/>
              </a:spcBef>
              <a:spcAft>
                <a:spcPts val="0"/>
              </a:spcAft>
              <a:buClr>
                <a:schemeClr val="dk1"/>
              </a:buClr>
              <a:buSzPts val="1100"/>
              <a:buFont typeface="Arial"/>
              <a:buNone/>
            </a:pPr>
            <a:r>
              <a:rPr b="1" lang="en-US" sz="2400">
                <a:solidFill>
                  <a:srgbClr val="262626"/>
                </a:solidFill>
                <a:latin typeface="Montserrat ExtraBold"/>
                <a:ea typeface="Montserrat ExtraBold"/>
                <a:cs typeface="Montserrat ExtraBold"/>
                <a:sym typeface="Montserrat ExtraBold"/>
              </a:rPr>
              <a:t>YAML</a:t>
            </a:r>
            <a:endParaRPr b="1" sz="1300">
              <a:solidFill>
                <a:srgbClr val="262626"/>
              </a:solidFill>
            </a:endParaRPr>
          </a:p>
          <a:p>
            <a:pPr indent="0" lvl="0" marL="0" rtl="0" algn="just">
              <a:lnSpc>
                <a:spcPct val="150000"/>
              </a:lnSpc>
              <a:spcBef>
                <a:spcPts val="0"/>
              </a:spcBef>
              <a:spcAft>
                <a:spcPts val="0"/>
              </a:spcAft>
              <a:buClr>
                <a:schemeClr val="dk1"/>
              </a:buClr>
              <a:buSzPts val="1100"/>
              <a:buFont typeface="Arial"/>
              <a:buNone/>
            </a:pPr>
            <a:r>
              <a:rPr b="1" lang="en-US" sz="1600">
                <a:solidFill>
                  <a:srgbClr val="262626"/>
                </a:solidFill>
                <a:latin typeface="Montserrat Medium"/>
                <a:ea typeface="Montserrat Medium"/>
                <a:cs typeface="Montserrat Medium"/>
                <a:sym typeface="Montserrat Medium"/>
              </a:rPr>
              <a:t>YAML</a:t>
            </a:r>
            <a:r>
              <a:rPr lang="en-US" sz="1600">
                <a:solidFill>
                  <a:srgbClr val="262626"/>
                </a:solidFill>
                <a:latin typeface="Montserrat Medium"/>
                <a:ea typeface="Montserrat Medium"/>
                <a:cs typeface="Montserrat Medium"/>
                <a:sym typeface="Montserrat Medium"/>
              </a:rPr>
              <a:t> (viết đầy đủ là “</a:t>
            </a:r>
            <a:r>
              <a:rPr b="1" lang="en-US" sz="1600">
                <a:solidFill>
                  <a:srgbClr val="262626"/>
                </a:solidFill>
                <a:latin typeface="Montserrat Medium"/>
                <a:ea typeface="Montserrat Medium"/>
                <a:cs typeface="Montserrat Medium"/>
                <a:sym typeface="Montserrat Medium"/>
              </a:rPr>
              <a:t>YAML Ain’t Markup Language</a:t>
            </a:r>
            <a:r>
              <a:rPr lang="en-US" sz="1600">
                <a:solidFill>
                  <a:srgbClr val="262626"/>
                </a:solidFill>
                <a:latin typeface="Montserrat Medium"/>
                <a:ea typeface="Montserrat Medium"/>
                <a:cs typeface="Montserrat Medium"/>
                <a:sym typeface="Montserrat Medium"/>
              </a:rPr>
              <a:t>”) là một ngôn ngữ định dạng dữ liệu dạng văn bản, được thiết kế để dễ đọc, dễ viết và dễ hiểu. Nó thường được dùng để cấu hình phần mềm, mô tả dữ liệu, và giao tiếp giữa các hệ thống.</a:t>
            </a:r>
            <a:endParaRPr sz="1600">
              <a:solidFill>
                <a:srgbClr val="262626"/>
              </a:solidFill>
              <a:latin typeface="Montserrat Medium"/>
              <a:ea typeface="Montserrat Medium"/>
              <a:cs typeface="Montserrat Medium"/>
              <a:sym typeface="Montserrat Medium"/>
            </a:endParaRPr>
          </a:p>
        </p:txBody>
      </p:sp>
      <p:pic>
        <p:nvPicPr>
          <p:cNvPr id="168" name="Google Shape;168;p10"/>
          <p:cNvPicPr preferRelativeResize="0"/>
          <p:nvPr/>
        </p:nvPicPr>
        <p:blipFill rotWithShape="1">
          <a:blip r:embed="rId3">
            <a:alphaModFix/>
          </a:blip>
          <a:srcRect b="0" l="0" r="0" t="0"/>
          <a:stretch/>
        </p:blipFill>
        <p:spPr>
          <a:xfrm>
            <a:off x="2804625" y="3345850"/>
            <a:ext cx="4293525" cy="2714575"/>
          </a:xfrm>
          <a:prstGeom prst="rect">
            <a:avLst/>
          </a:prstGeom>
          <a:noFill/>
          <a:ln>
            <a:noFill/>
          </a:ln>
        </p:spPr>
      </p:pic>
      <p:sp>
        <p:nvSpPr>
          <p:cNvPr id="169" name="Google Shape;169;p10"/>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70" name="Google Shape;170;p10"/>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ph idx="5" type="body"/>
          </p:nvPr>
        </p:nvSpPr>
        <p:spPr>
          <a:xfrm>
            <a:off x="452755" y="1230630"/>
            <a:ext cx="7178675" cy="363855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400">
                <a:solidFill>
                  <a:srgbClr val="262626"/>
                </a:solidFill>
                <a:latin typeface="Montserrat ExtraBold"/>
                <a:ea typeface="Montserrat ExtraBold"/>
                <a:cs typeface="Montserrat ExtraBold"/>
                <a:sym typeface="Montserrat ExtraBold"/>
              </a:rPr>
              <a:t>LLM</a:t>
            </a:r>
            <a:endParaRPr sz="2400">
              <a:solidFill>
                <a:srgbClr val="262626"/>
              </a:solidFill>
              <a:latin typeface="Montserrat ExtraBold"/>
              <a:ea typeface="Montserrat ExtraBold"/>
              <a:cs typeface="Montserrat ExtraBold"/>
              <a:sym typeface="Montserrat ExtraBold"/>
            </a:endParaRPr>
          </a:p>
          <a:p>
            <a:pPr indent="0" lvl="0" marL="0" rtl="0" algn="l">
              <a:lnSpc>
                <a:spcPct val="115000"/>
              </a:lnSpc>
              <a:spcBef>
                <a:spcPts val="1200"/>
              </a:spcBef>
              <a:spcAft>
                <a:spcPts val="0"/>
              </a:spcAft>
              <a:buClr>
                <a:schemeClr val="dk1"/>
              </a:buClr>
              <a:buSzPts val="1100"/>
              <a:buFont typeface="Arial"/>
              <a:buNone/>
            </a:pPr>
            <a:r>
              <a:rPr lang="en-US" sz="1600">
                <a:solidFill>
                  <a:srgbClr val="262626"/>
                </a:solidFill>
                <a:latin typeface="Montserrat Medium"/>
                <a:ea typeface="Montserrat Medium"/>
                <a:cs typeface="Montserrat Medium"/>
                <a:sym typeface="Montserrat Medium"/>
              </a:rPr>
              <a:t>Large Language Model là các mô hình học sâu được huấn luyện trên lượng lớn dữ liệu văn bản để xử lý và sinh ngôn ngữ tự nhiên.</a:t>
            </a:r>
            <a:endParaRPr sz="1600">
              <a:solidFill>
                <a:srgbClr val="262626"/>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rPr lang="en-US" sz="1600">
                <a:solidFill>
                  <a:srgbClr val="262626"/>
                </a:solidFill>
                <a:latin typeface="Montserrat Medium"/>
                <a:ea typeface="Montserrat Medium"/>
                <a:cs typeface="Montserrat Medium"/>
                <a:sym typeface="Montserrat Medium"/>
              </a:rPr>
              <a:t>Mô hình gồm các module huấn luyện alignment:</a:t>
            </a: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120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Speech-to-text</a:t>
            </a:r>
            <a:r>
              <a:rPr lang="en-US" sz="1600">
                <a:solidFill>
                  <a:srgbClr val="262626"/>
                </a:solidFill>
                <a:latin typeface="Montserrat Medium"/>
                <a:ea typeface="Montserrat Medium"/>
                <a:cs typeface="Montserrat Medium"/>
                <a:sym typeface="Montserrat Medium"/>
              </a:rPr>
              <a:t>: chuyển âm thanh thành token</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Text-to-speech</a:t>
            </a:r>
            <a:r>
              <a:rPr lang="en-US" sz="1600">
                <a:solidFill>
                  <a:srgbClr val="262626"/>
                </a:solidFill>
                <a:latin typeface="Montserrat Medium"/>
                <a:ea typeface="Montserrat Medium"/>
                <a:cs typeface="Montserrat Medium"/>
                <a:sym typeface="Montserrat Medium"/>
              </a:rPr>
              <a:t>: chuyển token thành âm thanh</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Speech-to-speech</a:t>
            </a:r>
            <a:r>
              <a:rPr lang="en-US" sz="1600">
                <a:solidFill>
                  <a:srgbClr val="262626"/>
                </a:solidFill>
                <a:latin typeface="Montserrat Medium"/>
                <a:ea typeface="Montserrat Medium"/>
                <a:cs typeface="Montserrat Medium"/>
                <a:sym typeface="Montserrat Medium"/>
              </a:rPr>
              <a:t>: chuyển trực tiếp giọng nói thành giọng nói</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Full-duplex interaction</a:t>
            </a:r>
            <a:r>
              <a:rPr lang="en-US" sz="1600">
                <a:solidFill>
                  <a:srgbClr val="262626"/>
                </a:solidFill>
                <a:latin typeface="Montserrat Medium"/>
                <a:ea typeface="Montserrat Medium"/>
                <a:cs typeface="Montserrat Medium"/>
                <a:sym typeface="Montserrat Medium"/>
              </a:rPr>
              <a:t>: phản hồi khi người dùng vẫn đang nói</a:t>
            </a:r>
            <a:endParaRPr b="1" sz="1600">
              <a:solidFill>
                <a:srgbClr val="262626"/>
              </a:solidFill>
              <a:latin typeface="Montserrat Medium"/>
              <a:ea typeface="Montserrat Medium"/>
              <a:cs typeface="Montserrat Medium"/>
              <a:sym typeface="Montserrat Medium"/>
            </a:endParaRPr>
          </a:p>
        </p:txBody>
      </p:sp>
      <p:pic>
        <p:nvPicPr>
          <p:cNvPr id="176" name="Google Shape;176;p11"/>
          <p:cNvPicPr preferRelativeResize="0"/>
          <p:nvPr/>
        </p:nvPicPr>
        <p:blipFill rotWithShape="1">
          <a:blip r:embed="rId3">
            <a:alphaModFix amt="75000"/>
          </a:blip>
          <a:srcRect b="0" l="0" r="0" t="0"/>
          <a:stretch/>
        </p:blipFill>
        <p:spPr>
          <a:xfrm>
            <a:off x="6981190" y="2474595"/>
            <a:ext cx="2769870" cy="1501775"/>
          </a:xfrm>
          <a:prstGeom prst="rect">
            <a:avLst/>
          </a:prstGeom>
          <a:noFill/>
          <a:ln>
            <a:noFill/>
          </a:ln>
        </p:spPr>
      </p:pic>
      <p:sp>
        <p:nvSpPr>
          <p:cNvPr id="177" name="Google Shape;177;p11"/>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78" name="Google Shape;178;p11"/>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84" name="Google Shape;184;p12"/>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id="185" name="Google Shape;185;p12"/>
          <p:cNvSpPr txBox="1"/>
          <p:nvPr/>
        </p:nvSpPr>
        <p:spPr>
          <a:xfrm>
            <a:off x="610870" y="1230630"/>
            <a:ext cx="7178675" cy="363855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rgbClr val="262626"/>
                </a:solidFill>
                <a:latin typeface="Montserrat ExtraBold"/>
                <a:ea typeface="Montserrat ExtraBold"/>
                <a:cs typeface="Montserrat ExtraBold"/>
                <a:sym typeface="Montserrat ExtraBold"/>
              </a:rPr>
              <a:t>Pipeline</a:t>
            </a:r>
            <a:endParaRPr b="0" i="0" sz="2400" u="none" cap="none" strike="noStrike">
              <a:solidFill>
                <a:srgbClr val="262626"/>
              </a:solidFill>
              <a:latin typeface="Montserrat ExtraBold"/>
              <a:ea typeface="Montserrat ExtraBold"/>
              <a:cs typeface="Montserrat ExtraBold"/>
              <a:sym typeface="Montserrat ExtraBold"/>
            </a:endParaRPr>
          </a:p>
          <a:p>
            <a:pPr indent="0" lvl="0" marL="0" marR="0" rtl="0" algn="l">
              <a:lnSpc>
                <a:spcPct val="115000"/>
              </a:lnSpc>
              <a:spcBef>
                <a:spcPts val="1200"/>
              </a:spcBef>
              <a:spcAft>
                <a:spcPts val="0"/>
              </a:spcAft>
              <a:buClr>
                <a:schemeClr val="dk1"/>
              </a:buClr>
              <a:buSzPts val="1100"/>
              <a:buFont typeface="Arial"/>
              <a:buNone/>
            </a:pPr>
            <a:r>
              <a:rPr b="0" i="0" lang="en-US" sz="1600" u="none" cap="none" strike="noStrike">
                <a:solidFill>
                  <a:srgbClr val="262626"/>
                </a:solidFill>
                <a:latin typeface="Montserrat Medium"/>
                <a:ea typeface="Montserrat Medium"/>
                <a:cs typeface="Montserrat Medium"/>
                <a:sym typeface="Montserrat Medium"/>
              </a:rPr>
              <a:t>Pipeline trong trợ lý ảo Home Assistant là chuỗi xử lý giọng nói tự động, gồm 4 giai đoạn:</a:t>
            </a:r>
            <a:endParaRPr b="0" i="0" sz="1600" u="none" cap="none" strike="noStrike">
              <a:solidFill>
                <a:srgbClr val="262626"/>
              </a:solidFill>
              <a:latin typeface="Montserrat Medium"/>
              <a:ea typeface="Montserrat Medium"/>
              <a:cs typeface="Montserrat Medium"/>
              <a:sym typeface="Montserrat Medium"/>
            </a:endParaRPr>
          </a:p>
          <a:p>
            <a:pPr indent="-311150" lvl="0" marL="457200" marR="0" rtl="0" algn="l">
              <a:lnSpc>
                <a:spcPct val="150000"/>
              </a:lnSpc>
              <a:spcBef>
                <a:spcPts val="1200"/>
              </a:spcBef>
              <a:spcAft>
                <a:spcPts val="0"/>
              </a:spcAft>
              <a:buClr>
                <a:schemeClr val="dk1"/>
              </a:buClr>
              <a:buSzPts val="1300"/>
              <a:buFont typeface="Arial"/>
              <a:buChar char="●"/>
            </a:pPr>
            <a:r>
              <a:rPr b="0" i="0" lang="en-US" sz="1600" u="none" cap="none" strike="noStrike">
                <a:solidFill>
                  <a:srgbClr val="262626"/>
                </a:solidFill>
                <a:latin typeface="Montserrat Medium"/>
                <a:ea typeface="Montserrat Medium"/>
                <a:cs typeface="Montserrat Medium"/>
                <a:sym typeface="Montserrat Medium"/>
              </a:rPr>
              <a:t>Wake Word Detection: Kích hoạt bằng từ khóa (như “Hey Home Assistant”).</a:t>
            </a:r>
            <a:endParaRPr b="0" i="0" sz="1600" u="none" cap="none" strike="noStrike">
              <a:solidFill>
                <a:srgbClr val="262626"/>
              </a:solidFill>
              <a:latin typeface="Montserrat Medium"/>
              <a:ea typeface="Montserrat Medium"/>
              <a:cs typeface="Montserrat Medium"/>
              <a:sym typeface="Montserrat Medium"/>
            </a:endParaRPr>
          </a:p>
          <a:p>
            <a:pPr indent="-311150" lvl="0" marL="457200" marR="0" rtl="0" algn="l">
              <a:lnSpc>
                <a:spcPct val="150000"/>
              </a:lnSpc>
              <a:spcBef>
                <a:spcPts val="0"/>
              </a:spcBef>
              <a:spcAft>
                <a:spcPts val="0"/>
              </a:spcAft>
              <a:buClr>
                <a:schemeClr val="dk1"/>
              </a:buClr>
              <a:buSzPts val="1300"/>
              <a:buFont typeface="Arial"/>
              <a:buChar char="●"/>
            </a:pPr>
            <a:r>
              <a:rPr b="0" i="0" lang="en-US" sz="1600" u="none" cap="none" strike="noStrike">
                <a:solidFill>
                  <a:srgbClr val="262626"/>
                </a:solidFill>
                <a:latin typeface="Montserrat Medium"/>
                <a:ea typeface="Montserrat Medium"/>
                <a:cs typeface="Montserrat Medium"/>
                <a:sym typeface="Montserrat Medium"/>
              </a:rPr>
              <a:t>Speech-to-Text (STT): Chuyển giọng nói thành văn bản.</a:t>
            </a:r>
            <a:endParaRPr b="0" i="0" sz="1600" u="none" cap="none" strike="noStrike">
              <a:solidFill>
                <a:srgbClr val="262626"/>
              </a:solidFill>
              <a:latin typeface="Montserrat Medium"/>
              <a:ea typeface="Montserrat Medium"/>
              <a:cs typeface="Montserrat Medium"/>
              <a:sym typeface="Montserrat Medium"/>
            </a:endParaRPr>
          </a:p>
          <a:p>
            <a:pPr indent="-311150" lvl="0" marL="457200" marR="0" rtl="0" algn="l">
              <a:lnSpc>
                <a:spcPct val="150000"/>
              </a:lnSpc>
              <a:spcBef>
                <a:spcPts val="0"/>
              </a:spcBef>
              <a:spcAft>
                <a:spcPts val="0"/>
              </a:spcAft>
              <a:buClr>
                <a:schemeClr val="dk1"/>
              </a:buClr>
              <a:buSzPts val="1300"/>
              <a:buFont typeface="Arial"/>
              <a:buChar char="●"/>
            </a:pPr>
            <a:r>
              <a:rPr b="0" i="0" lang="en-US" sz="1600" u="none" cap="none" strike="noStrike">
                <a:solidFill>
                  <a:srgbClr val="262626"/>
                </a:solidFill>
                <a:latin typeface="Montserrat Medium"/>
                <a:ea typeface="Montserrat Medium"/>
                <a:cs typeface="Montserrat Medium"/>
                <a:sym typeface="Montserrat Medium"/>
              </a:rPr>
              <a:t>Intent Recognition: Phân tích ý định người dùng.</a:t>
            </a:r>
            <a:endParaRPr b="0" i="0" sz="1600" u="none" cap="none" strike="noStrike">
              <a:solidFill>
                <a:srgbClr val="262626"/>
              </a:solidFill>
              <a:latin typeface="Montserrat Medium"/>
              <a:ea typeface="Montserrat Medium"/>
              <a:cs typeface="Montserrat Medium"/>
              <a:sym typeface="Montserrat Medium"/>
            </a:endParaRPr>
          </a:p>
          <a:p>
            <a:pPr indent="-311150" lvl="0" marL="457200" marR="0" rtl="0" algn="l">
              <a:lnSpc>
                <a:spcPct val="150000"/>
              </a:lnSpc>
              <a:spcBef>
                <a:spcPts val="0"/>
              </a:spcBef>
              <a:spcAft>
                <a:spcPts val="0"/>
              </a:spcAft>
              <a:buClr>
                <a:schemeClr val="dk1"/>
              </a:buClr>
              <a:buSzPts val="1300"/>
              <a:buFont typeface="Arial"/>
              <a:buChar char="●"/>
            </a:pPr>
            <a:r>
              <a:rPr b="0" i="0" lang="en-US" sz="1600" u="none" cap="none" strike="noStrike">
                <a:solidFill>
                  <a:srgbClr val="262626"/>
                </a:solidFill>
                <a:latin typeface="Montserrat Medium"/>
                <a:ea typeface="Montserrat Medium"/>
                <a:cs typeface="Montserrat Medium"/>
                <a:sym typeface="Montserrat Medium"/>
              </a:rPr>
              <a:t>Text-to-Speech (TTS): Chuyển văn bản phản hồi thành giọng nói.</a:t>
            </a:r>
            <a:endParaRPr b="1" i="0" sz="16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3"/>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91" name="Google Shape;191;p13"/>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id="192" name="Google Shape;192;p13"/>
          <p:cNvSpPr txBox="1"/>
          <p:nvPr/>
        </p:nvSpPr>
        <p:spPr>
          <a:xfrm>
            <a:off x="610870" y="1230630"/>
            <a:ext cx="7178675" cy="363855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rgbClr val="262626"/>
                </a:solidFill>
                <a:latin typeface="Montserrat ExtraBold"/>
                <a:ea typeface="Montserrat ExtraBold"/>
                <a:cs typeface="Montserrat ExtraBold"/>
                <a:sym typeface="Montserrat ExtraBold"/>
              </a:rPr>
              <a:t>Pipeline</a:t>
            </a:r>
            <a:endParaRPr b="0" i="0" sz="2400" u="none" cap="none" strike="noStrike">
              <a:solidFill>
                <a:srgbClr val="262626"/>
              </a:solidFill>
              <a:latin typeface="Montserrat ExtraBold"/>
              <a:ea typeface="Montserrat ExtraBold"/>
              <a:cs typeface="Montserrat ExtraBold"/>
              <a:sym typeface="Montserrat ExtraBold"/>
            </a:endParaRPr>
          </a:p>
          <a:p>
            <a:pPr indent="0" lvl="0" marL="0" marR="0" rtl="0" algn="l">
              <a:lnSpc>
                <a:spcPct val="115000"/>
              </a:lnSpc>
              <a:spcBef>
                <a:spcPts val="1200"/>
              </a:spcBef>
              <a:spcAft>
                <a:spcPts val="0"/>
              </a:spcAft>
              <a:buClr>
                <a:schemeClr val="dk1"/>
              </a:buClr>
              <a:buSzPts val="1100"/>
              <a:buFont typeface="Arial"/>
              <a:buNone/>
            </a:pPr>
            <a:r>
              <a:t/>
            </a:r>
            <a:endParaRPr b="1" i="0" sz="1600" u="none" cap="none" strike="noStrike">
              <a:solidFill>
                <a:srgbClr val="262626"/>
              </a:solidFill>
              <a:latin typeface="Montserrat Medium"/>
              <a:ea typeface="Montserrat Medium"/>
              <a:cs typeface="Montserrat Medium"/>
              <a:sym typeface="Montserrat Medium"/>
            </a:endParaRPr>
          </a:p>
        </p:txBody>
      </p:sp>
      <p:pic>
        <p:nvPicPr>
          <p:cNvPr id="193" name="Google Shape;193;p13"/>
          <p:cNvPicPr preferRelativeResize="0"/>
          <p:nvPr/>
        </p:nvPicPr>
        <p:blipFill rotWithShape="1">
          <a:blip r:embed="rId3">
            <a:alphaModFix/>
          </a:blip>
          <a:srcRect b="0" l="0" r="0" t="0"/>
          <a:stretch/>
        </p:blipFill>
        <p:spPr>
          <a:xfrm>
            <a:off x="480695" y="1798320"/>
            <a:ext cx="8941435" cy="420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4"/>
          <p:cNvSpPr txBox="1"/>
          <p:nvPr>
            <p:ph idx="5" type="body"/>
          </p:nvPr>
        </p:nvSpPr>
        <p:spPr>
          <a:xfrm>
            <a:off x="522288" y="1153486"/>
            <a:ext cx="8055300" cy="914400"/>
          </a:xfrm>
          <a:prstGeom prst="rect">
            <a:avLst/>
          </a:prstGeom>
          <a:noFill/>
          <a:ln>
            <a:noFill/>
          </a:ln>
        </p:spPr>
        <p:txBody>
          <a:bodyPr anchorCtr="0" anchor="t" bIns="0" lIns="0" spcFirstLastPara="1" rIns="0" wrap="square" tIns="0">
            <a:noAutofit/>
          </a:bodyPr>
          <a:lstStyle/>
          <a:p>
            <a:pPr indent="0" lvl="0" marL="146050" rtl="0" algn="l">
              <a:lnSpc>
                <a:spcPct val="115000"/>
              </a:lnSpc>
              <a:spcBef>
                <a:spcPts val="1200"/>
              </a:spcBef>
              <a:spcAft>
                <a:spcPts val="0"/>
              </a:spcAft>
              <a:buClr>
                <a:schemeClr val="dk1"/>
              </a:buClr>
              <a:buSzPts val="1300"/>
              <a:buNone/>
            </a:pPr>
            <a:r>
              <a:rPr lang="en-US" sz="2400">
                <a:solidFill>
                  <a:srgbClr val="262626"/>
                </a:solidFill>
                <a:latin typeface="Montserrat ExtraBold"/>
                <a:ea typeface="Montserrat ExtraBold"/>
                <a:cs typeface="Montserrat ExtraBold"/>
                <a:sym typeface="Montserrat ExtraBold"/>
              </a:rPr>
              <a:t>ESP Home</a:t>
            </a:r>
            <a:endParaRPr sz="2400">
              <a:solidFill>
                <a:srgbClr val="262626"/>
              </a:solidFill>
              <a:latin typeface="Montserrat ExtraBold"/>
              <a:ea typeface="Montserrat ExtraBold"/>
              <a:cs typeface="Montserrat ExtraBold"/>
              <a:sym typeface="Montserrat ExtraBold"/>
            </a:endParaRPr>
          </a:p>
          <a:p>
            <a:pPr indent="-311150" lvl="0" marL="457200" rtl="0" algn="l">
              <a:lnSpc>
                <a:spcPct val="150000"/>
              </a:lnSpc>
              <a:spcBef>
                <a:spcPts val="120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ESPHome là framework mã nguồn mở.</a:t>
            </a:r>
            <a:endParaRPr sz="16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Hỗ trợ lập trình và cấu hình cho vi điều khiển ESP8266 và ESP32.</a:t>
            </a:r>
            <a:endParaRPr sz="16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Sử dụng file cấu hình dạng YAML.</a:t>
            </a:r>
            <a:endParaRPr sz="16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Tích hợp sâu với Home Assistant.</a:t>
            </a:r>
            <a:endParaRPr sz="16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Cho phép điều khiển và giám sát thiết bị IoT dễ dàng, linh hoạt.</a:t>
            </a:r>
            <a:endParaRPr sz="1700">
              <a:solidFill>
                <a:srgbClr val="262626"/>
              </a:solidFill>
            </a:endParaRPr>
          </a:p>
        </p:txBody>
      </p:sp>
      <p:sp>
        <p:nvSpPr>
          <p:cNvPr id="199" name="Google Shape;199;p14"/>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00" name="Google Shape;200;p14"/>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5"/>
          <p:cNvSpPr txBox="1"/>
          <p:nvPr>
            <p:ph idx="5" type="body"/>
          </p:nvPr>
        </p:nvSpPr>
        <p:spPr>
          <a:xfrm>
            <a:off x="522605" y="1153795"/>
            <a:ext cx="8055610" cy="2731135"/>
          </a:xfrm>
          <a:prstGeom prst="rect">
            <a:avLst/>
          </a:prstGeom>
          <a:noFill/>
          <a:ln>
            <a:noFill/>
          </a:ln>
        </p:spPr>
        <p:txBody>
          <a:bodyPr anchorCtr="0" anchor="t" bIns="0" lIns="0" spcFirstLastPara="1" rIns="0" wrap="square" tIns="0">
            <a:noAutofit/>
          </a:bodyPr>
          <a:lstStyle/>
          <a:p>
            <a:pPr indent="0" lvl="0" marL="146050" rtl="0" algn="l">
              <a:lnSpc>
                <a:spcPct val="115000"/>
              </a:lnSpc>
              <a:spcBef>
                <a:spcPts val="1200"/>
              </a:spcBef>
              <a:spcAft>
                <a:spcPts val="0"/>
              </a:spcAft>
              <a:buClr>
                <a:schemeClr val="dk1"/>
              </a:buClr>
              <a:buSzPts val="1300"/>
              <a:buNone/>
            </a:pPr>
            <a:r>
              <a:rPr lang="en-US" sz="2400">
                <a:solidFill>
                  <a:srgbClr val="262626"/>
                </a:solidFill>
                <a:latin typeface="Montserrat ExtraBold"/>
                <a:ea typeface="Montserrat ExtraBold"/>
                <a:cs typeface="Montserrat ExtraBold"/>
                <a:sym typeface="Montserrat ExtraBold"/>
              </a:rPr>
              <a:t>ESP Home</a:t>
            </a:r>
            <a:endParaRPr sz="2400">
              <a:solidFill>
                <a:srgbClr val="262626"/>
              </a:solidFill>
              <a:latin typeface="Montserrat ExtraBold"/>
              <a:ea typeface="Montserrat ExtraBold"/>
              <a:cs typeface="Montserrat ExtraBold"/>
              <a:sym typeface="Montserrat ExtraBold"/>
            </a:endParaRPr>
          </a:p>
          <a:p>
            <a:pPr indent="0" lvl="0" marL="146050" rtl="0" algn="l">
              <a:lnSpc>
                <a:spcPct val="150000"/>
              </a:lnSpc>
              <a:spcBef>
                <a:spcPts val="1200"/>
              </a:spcBef>
              <a:spcAft>
                <a:spcPts val="0"/>
              </a:spcAft>
              <a:buClr>
                <a:schemeClr val="dk1"/>
              </a:buClr>
              <a:buSzPts val="1300"/>
              <a:buNone/>
            </a:pPr>
            <a:r>
              <a:t/>
            </a:r>
            <a:endParaRPr sz="1700">
              <a:solidFill>
                <a:srgbClr val="262626"/>
              </a:solidFill>
            </a:endParaRPr>
          </a:p>
        </p:txBody>
      </p:sp>
      <p:sp>
        <p:nvSpPr>
          <p:cNvPr id="206" name="Google Shape;206;p15"/>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07" name="Google Shape;207;p15"/>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pic>
        <p:nvPicPr>
          <p:cNvPr id="208" name="Google Shape;208;p15"/>
          <p:cNvPicPr preferRelativeResize="0"/>
          <p:nvPr/>
        </p:nvPicPr>
        <p:blipFill rotWithShape="1">
          <a:blip r:embed="rId3">
            <a:alphaModFix/>
          </a:blip>
          <a:srcRect b="0" l="0" r="0" t="0"/>
          <a:stretch/>
        </p:blipFill>
        <p:spPr>
          <a:xfrm>
            <a:off x="916305" y="1786255"/>
            <a:ext cx="8070215" cy="45097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6"/>
          <p:cNvSpPr txBox="1"/>
          <p:nvPr>
            <p:ph idx="5" type="body"/>
          </p:nvPr>
        </p:nvSpPr>
        <p:spPr>
          <a:xfrm>
            <a:off x="381635" y="1066800"/>
            <a:ext cx="9173845" cy="122301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600"/>
              </a:spcBef>
              <a:spcAft>
                <a:spcPts val="0"/>
              </a:spcAft>
              <a:buClr>
                <a:schemeClr val="dk1"/>
              </a:buClr>
              <a:buSzPts val="1100"/>
              <a:buFont typeface="Arial"/>
              <a:buNone/>
            </a:pPr>
            <a:r>
              <a:rPr lang="en-US" sz="1600">
                <a:solidFill>
                  <a:srgbClr val="262626"/>
                </a:solidFill>
                <a:latin typeface="Montserrat Medium"/>
                <a:ea typeface="Montserrat Medium"/>
                <a:cs typeface="Montserrat Medium"/>
                <a:sym typeface="Montserrat Medium"/>
              </a:rPr>
              <a:t>Các yêu cầu và đặc tả hệ thống được tổng hợp lại và sơ đồ khối hóa để thể hiện các liên kết giữa các khối chức năng và bước đầu hình thành thiết kế. Hình bên dưới là sơ đồ khối của toàn hệ thống.</a:t>
            </a:r>
            <a:endParaRPr sz="1600">
              <a:solidFill>
                <a:srgbClr val="262626"/>
              </a:solidFill>
              <a:latin typeface="Montserrat Medium"/>
              <a:ea typeface="Montserrat Medium"/>
              <a:cs typeface="Montserrat Medium"/>
              <a:sym typeface="Montserrat Medium"/>
            </a:endParaRPr>
          </a:p>
        </p:txBody>
      </p:sp>
      <p:pic>
        <p:nvPicPr>
          <p:cNvPr id="214" name="Google Shape;214;p16"/>
          <p:cNvPicPr preferRelativeResize="0"/>
          <p:nvPr/>
        </p:nvPicPr>
        <p:blipFill rotWithShape="1">
          <a:blip r:embed="rId3">
            <a:alphaModFix/>
          </a:blip>
          <a:srcRect b="0" l="0" r="0" t="0"/>
          <a:stretch/>
        </p:blipFill>
        <p:spPr>
          <a:xfrm>
            <a:off x="3056255" y="1995805"/>
            <a:ext cx="6424930" cy="4230370"/>
          </a:xfrm>
          <a:prstGeom prst="rect">
            <a:avLst/>
          </a:prstGeom>
          <a:noFill/>
          <a:ln>
            <a:noFill/>
          </a:ln>
        </p:spPr>
      </p:pic>
      <p:sp>
        <p:nvSpPr>
          <p:cNvPr id="215" name="Google Shape;215;p16"/>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3.1 Sơ đồ tổng quát hệ thống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16" name="Google Shape;216;p16"/>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7"/>
          <p:cNvSpPr txBox="1"/>
          <p:nvPr>
            <p:ph idx="5" type="body"/>
          </p:nvPr>
        </p:nvSpPr>
        <p:spPr>
          <a:xfrm>
            <a:off x="481330" y="1066800"/>
            <a:ext cx="4156075" cy="581025"/>
          </a:xfrm>
          <a:prstGeom prst="rect">
            <a:avLst/>
          </a:prstGeom>
          <a:noFill/>
          <a:ln>
            <a:noFill/>
          </a:ln>
        </p:spPr>
        <p:txBody>
          <a:bodyPr anchorCtr="0" anchor="t" bIns="0" lIns="0" spcFirstLastPara="1" rIns="0" wrap="square" tIns="0">
            <a:noAutofit/>
          </a:bodyPr>
          <a:lstStyle/>
          <a:p>
            <a:pPr indent="0" lvl="0" marL="0" rtl="0" algn="l">
              <a:lnSpc>
                <a:spcPct val="129000"/>
              </a:lnSpc>
              <a:spcBef>
                <a:spcPts val="0"/>
              </a:spcBef>
              <a:spcAft>
                <a:spcPts val="0"/>
              </a:spcAft>
              <a:buSzPts val="1470"/>
              <a:buNone/>
            </a:pPr>
            <a:r>
              <a:rPr lang="en-US" sz="2000">
                <a:solidFill>
                  <a:srgbClr val="262626"/>
                </a:solidFill>
                <a:latin typeface="Montserrat ExtraBold"/>
                <a:ea typeface="Montserrat ExtraBold"/>
                <a:cs typeface="Montserrat ExtraBold"/>
                <a:sym typeface="Montserrat ExtraBold"/>
              </a:rPr>
              <a:t>Node nhận diện giọng nói</a:t>
            </a:r>
            <a:endParaRPr sz="2000">
              <a:solidFill>
                <a:srgbClr val="262626"/>
              </a:solidFill>
              <a:latin typeface="Montserrat ExtraBold"/>
              <a:ea typeface="Montserrat ExtraBold"/>
              <a:cs typeface="Montserrat ExtraBold"/>
              <a:sym typeface="Montserrat ExtraBold"/>
            </a:endParaRPr>
          </a:p>
        </p:txBody>
      </p:sp>
      <p:pic>
        <p:nvPicPr>
          <p:cNvPr id="222" name="Google Shape;222;p17"/>
          <p:cNvPicPr preferRelativeResize="0"/>
          <p:nvPr/>
        </p:nvPicPr>
        <p:blipFill rotWithShape="1">
          <a:blip r:embed="rId3">
            <a:alphaModFix/>
          </a:blip>
          <a:srcRect b="12390" l="5635" r="6099" t="16249"/>
          <a:stretch/>
        </p:blipFill>
        <p:spPr>
          <a:xfrm>
            <a:off x="481330" y="1647825"/>
            <a:ext cx="6884670" cy="2138045"/>
          </a:xfrm>
          <a:prstGeom prst="rect">
            <a:avLst/>
          </a:prstGeom>
          <a:noFill/>
          <a:ln>
            <a:noFill/>
          </a:ln>
        </p:spPr>
      </p:pic>
      <p:sp>
        <p:nvSpPr>
          <p:cNvPr id="223" name="Google Shape;223;p17"/>
          <p:cNvSpPr txBox="1"/>
          <p:nvPr/>
        </p:nvSpPr>
        <p:spPr>
          <a:xfrm>
            <a:off x="1203625" y="5867275"/>
            <a:ext cx="24276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ESP32-S3 N16R8</a:t>
            </a:r>
            <a:endParaRPr b="0" i="0" sz="1100" u="none" cap="none" strike="noStrike">
              <a:solidFill>
                <a:schemeClr val="dk1"/>
              </a:solidFill>
              <a:latin typeface="Times New Roman"/>
              <a:ea typeface="Times New Roman"/>
              <a:cs typeface="Times New Roman"/>
              <a:sym typeface="Times New Roman"/>
            </a:endParaRPr>
          </a:p>
        </p:txBody>
      </p:sp>
      <p:pic>
        <p:nvPicPr>
          <p:cNvPr id="224" name="Google Shape;224;p17"/>
          <p:cNvPicPr preferRelativeResize="0"/>
          <p:nvPr/>
        </p:nvPicPr>
        <p:blipFill rotWithShape="1">
          <a:blip r:embed="rId4">
            <a:alphaModFix/>
          </a:blip>
          <a:srcRect b="0" l="0" r="0" t="0"/>
          <a:stretch/>
        </p:blipFill>
        <p:spPr>
          <a:xfrm>
            <a:off x="4110990" y="4213860"/>
            <a:ext cx="2774950" cy="1744345"/>
          </a:xfrm>
          <a:prstGeom prst="rect">
            <a:avLst/>
          </a:prstGeom>
          <a:noFill/>
          <a:ln>
            <a:noFill/>
          </a:ln>
        </p:spPr>
      </p:pic>
      <p:sp>
        <p:nvSpPr>
          <p:cNvPr id="225" name="Google Shape;225;p17"/>
          <p:cNvSpPr txBox="1"/>
          <p:nvPr/>
        </p:nvSpPr>
        <p:spPr>
          <a:xfrm>
            <a:off x="5107950" y="5816300"/>
            <a:ext cx="12648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INMP441</a:t>
            </a:r>
            <a:endParaRPr b="0" i="0" sz="1100" u="none" cap="none" strike="noStrike">
              <a:solidFill>
                <a:schemeClr val="dk1"/>
              </a:solidFill>
              <a:latin typeface="Times New Roman"/>
              <a:ea typeface="Times New Roman"/>
              <a:cs typeface="Times New Roman"/>
              <a:sym typeface="Times New Roman"/>
            </a:endParaRPr>
          </a:p>
        </p:txBody>
      </p:sp>
      <p:sp>
        <p:nvSpPr>
          <p:cNvPr id="226" name="Google Shape;226;p17"/>
          <p:cNvSpPr txBox="1"/>
          <p:nvPr/>
        </p:nvSpPr>
        <p:spPr>
          <a:xfrm>
            <a:off x="8010700" y="2871075"/>
            <a:ext cx="12648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MAX98357A</a:t>
            </a:r>
            <a:endParaRPr b="0" i="0" sz="1100" u="none" cap="none" strike="noStrike">
              <a:solidFill>
                <a:schemeClr val="dk1"/>
              </a:solidFill>
              <a:latin typeface="Times New Roman"/>
              <a:ea typeface="Times New Roman"/>
              <a:cs typeface="Times New Roman"/>
              <a:sym typeface="Times New Roman"/>
            </a:endParaRPr>
          </a:p>
        </p:txBody>
      </p:sp>
      <p:pic>
        <p:nvPicPr>
          <p:cNvPr id="227" name="Google Shape;227;p17"/>
          <p:cNvPicPr preferRelativeResize="0"/>
          <p:nvPr/>
        </p:nvPicPr>
        <p:blipFill rotWithShape="1">
          <a:blip r:embed="rId5">
            <a:alphaModFix/>
          </a:blip>
          <a:srcRect b="0" l="0" r="0" t="0"/>
          <a:stretch/>
        </p:blipFill>
        <p:spPr>
          <a:xfrm>
            <a:off x="7366000" y="4029075"/>
            <a:ext cx="2064385" cy="2064385"/>
          </a:xfrm>
          <a:prstGeom prst="rect">
            <a:avLst/>
          </a:prstGeom>
          <a:noFill/>
          <a:ln>
            <a:noFill/>
          </a:ln>
        </p:spPr>
      </p:pic>
      <p:sp>
        <p:nvSpPr>
          <p:cNvPr id="228" name="Google Shape;228;p17"/>
          <p:cNvSpPr txBox="1"/>
          <p:nvPr/>
        </p:nvSpPr>
        <p:spPr>
          <a:xfrm>
            <a:off x="8027700" y="5799325"/>
            <a:ext cx="1103400" cy="2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Loa 3W 4Ω</a:t>
            </a:r>
            <a:endParaRPr b="0" i="0" sz="1100" u="none" cap="none" strike="noStrike">
              <a:solidFill>
                <a:schemeClr val="dk1"/>
              </a:solidFill>
              <a:latin typeface="Times New Roman"/>
              <a:ea typeface="Times New Roman"/>
              <a:cs typeface="Times New Roman"/>
              <a:sym typeface="Times New Roman"/>
            </a:endParaRPr>
          </a:p>
        </p:txBody>
      </p:sp>
      <p:sp>
        <p:nvSpPr>
          <p:cNvPr id="229" name="Google Shape;229;p17"/>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3.2 Trung tâm điều khiển/máy chủ</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30" name="Google Shape;230;p17"/>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a:t>
            </a:r>
            <a:endParaRPr b="0" i="0" sz="2000" u="none" cap="none" strike="noStrike">
              <a:solidFill>
                <a:srgbClr val="D8D8D8"/>
              </a:solidFill>
              <a:latin typeface="Montserrat SemiBold"/>
              <a:ea typeface="Montserrat SemiBold"/>
              <a:cs typeface="Montserrat SemiBold"/>
              <a:sym typeface="Montserrat SemiBold"/>
            </a:endParaRPr>
          </a:p>
        </p:txBody>
      </p:sp>
      <p:pic>
        <p:nvPicPr>
          <p:cNvPr id="231" name="Google Shape;231;p17"/>
          <p:cNvPicPr preferRelativeResize="0"/>
          <p:nvPr/>
        </p:nvPicPr>
        <p:blipFill rotWithShape="1">
          <a:blip r:embed="rId6">
            <a:alphaModFix/>
          </a:blip>
          <a:srcRect b="0" l="0" r="0" t="0"/>
          <a:stretch/>
        </p:blipFill>
        <p:spPr>
          <a:xfrm>
            <a:off x="338455" y="3372485"/>
            <a:ext cx="2990850" cy="2961005"/>
          </a:xfrm>
          <a:prstGeom prst="rect">
            <a:avLst/>
          </a:prstGeom>
          <a:noFill/>
          <a:ln>
            <a:noFill/>
          </a:ln>
        </p:spPr>
      </p:pic>
      <p:pic>
        <p:nvPicPr>
          <p:cNvPr id="232" name="Google Shape;232;p17"/>
          <p:cNvPicPr preferRelativeResize="0"/>
          <p:nvPr/>
        </p:nvPicPr>
        <p:blipFill rotWithShape="1">
          <a:blip r:embed="rId7">
            <a:alphaModFix/>
          </a:blip>
          <a:srcRect b="0" l="0" r="0" t="0"/>
          <a:stretch/>
        </p:blipFill>
        <p:spPr>
          <a:xfrm>
            <a:off x="7720330" y="1169035"/>
            <a:ext cx="1710055" cy="1701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3.2 Thiết kế phần cứng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38" name="Google Shape;238;p18"/>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239" name="Google Shape;239;p18"/>
          <p:cNvSpPr/>
          <p:nvPr/>
        </p:nvSpPr>
        <p:spPr>
          <a:xfrm>
            <a:off x="1057275" y="5829300"/>
            <a:ext cx="7788275" cy="52895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Sơ đồ nguyên lý Node nhận diện giọng nói</a:t>
            </a:r>
            <a:endParaRPr b="0" i="0" sz="1600" u="none" cap="none" strike="noStrike">
              <a:solidFill>
                <a:srgbClr val="262626"/>
              </a:solidFill>
              <a:latin typeface="Montserrat Medium"/>
              <a:ea typeface="Montserrat Medium"/>
              <a:cs typeface="Montserrat Medium"/>
              <a:sym typeface="Montserrat Medium"/>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rgbClr val="262626"/>
              </a:solidFill>
              <a:latin typeface="Montserrat Medium"/>
              <a:ea typeface="Montserrat Medium"/>
              <a:cs typeface="Montserrat Medium"/>
              <a:sym typeface="Montserrat Medium"/>
            </a:endParaRPr>
          </a:p>
        </p:txBody>
      </p:sp>
      <p:pic>
        <p:nvPicPr>
          <p:cNvPr id="240" name="Google Shape;240;p18"/>
          <p:cNvPicPr preferRelativeResize="0"/>
          <p:nvPr/>
        </p:nvPicPr>
        <p:blipFill rotWithShape="1">
          <a:blip r:embed="rId3">
            <a:alphaModFix/>
          </a:blip>
          <a:srcRect b="0" l="0" r="0" t="0"/>
          <a:stretch/>
        </p:blipFill>
        <p:spPr>
          <a:xfrm>
            <a:off x="832485" y="1075055"/>
            <a:ext cx="8238490" cy="47542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idx="5" type="body"/>
          </p:nvPr>
        </p:nvSpPr>
        <p:spPr>
          <a:xfrm>
            <a:off x="603885" y="1066800"/>
            <a:ext cx="5347335" cy="914400"/>
          </a:xfrm>
          <a:prstGeom prst="rect">
            <a:avLst/>
          </a:prstGeom>
          <a:noFill/>
          <a:ln>
            <a:noFill/>
          </a:ln>
        </p:spPr>
        <p:txBody>
          <a:bodyPr anchorCtr="0" anchor="t" bIns="0" lIns="0" spcFirstLastPara="1" rIns="0" wrap="square" tIns="0">
            <a:noAutofit/>
          </a:bodyPr>
          <a:lstStyle/>
          <a:p>
            <a:pPr indent="0" lvl="0" marL="0" rtl="0" algn="l">
              <a:lnSpc>
                <a:spcPct val="129000"/>
              </a:lnSpc>
              <a:spcBef>
                <a:spcPts val="0"/>
              </a:spcBef>
              <a:spcAft>
                <a:spcPts val="0"/>
              </a:spcAft>
              <a:buSzPts val="1470"/>
              <a:buNone/>
            </a:pPr>
            <a:r>
              <a:rPr b="1" lang="en-US" sz="2000">
                <a:solidFill>
                  <a:srgbClr val="262626"/>
                </a:solidFill>
                <a:latin typeface="Montserrat ExtraBold"/>
                <a:ea typeface="Montserrat ExtraBold"/>
                <a:cs typeface="Montserrat ExtraBold"/>
                <a:sym typeface="Montserrat ExtraBold"/>
              </a:rPr>
              <a:t>Node điều khiển thiết bị/ngoại vi</a:t>
            </a:r>
            <a:endParaRPr b="1" sz="2000">
              <a:solidFill>
                <a:srgbClr val="262626"/>
              </a:solidFill>
              <a:latin typeface="Montserrat ExtraBold"/>
              <a:ea typeface="Montserrat ExtraBold"/>
              <a:cs typeface="Montserrat ExtraBold"/>
              <a:sym typeface="Montserrat ExtraBold"/>
            </a:endParaRPr>
          </a:p>
        </p:txBody>
      </p:sp>
      <p:sp>
        <p:nvSpPr>
          <p:cNvPr id="246" name="Google Shape;246;p19"/>
          <p:cNvSpPr txBox="1"/>
          <p:nvPr/>
        </p:nvSpPr>
        <p:spPr>
          <a:xfrm>
            <a:off x="790240" y="5867275"/>
            <a:ext cx="24276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          ESP32 Dev Kit </a:t>
            </a:r>
            <a:endParaRPr b="0" i="0" sz="1400" u="none" cap="none" strike="noStrike">
              <a:solidFill>
                <a:schemeClr val="dk1"/>
              </a:solidFill>
              <a:latin typeface="Montserrat Medium"/>
              <a:ea typeface="Montserrat Medium"/>
              <a:cs typeface="Montserrat Medium"/>
              <a:sym typeface="Montserrat Medium"/>
            </a:endParaRPr>
          </a:p>
        </p:txBody>
      </p:sp>
      <p:sp>
        <p:nvSpPr>
          <p:cNvPr id="247" name="Google Shape;247;p19"/>
          <p:cNvSpPr txBox="1"/>
          <p:nvPr/>
        </p:nvSpPr>
        <p:spPr>
          <a:xfrm>
            <a:off x="4739015" y="5816300"/>
            <a:ext cx="12648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DHT11</a:t>
            </a:r>
            <a:endParaRPr b="0" i="0" sz="1400" u="none" cap="none" strike="noStrike">
              <a:solidFill>
                <a:schemeClr val="dk1"/>
              </a:solidFill>
              <a:latin typeface="Montserrat Medium"/>
              <a:ea typeface="Montserrat Medium"/>
              <a:cs typeface="Montserrat Medium"/>
              <a:sym typeface="Montserrat Medium"/>
            </a:endParaRPr>
          </a:p>
        </p:txBody>
      </p:sp>
      <p:sp>
        <p:nvSpPr>
          <p:cNvPr id="248" name="Google Shape;248;p19"/>
          <p:cNvSpPr txBox="1"/>
          <p:nvPr/>
        </p:nvSpPr>
        <p:spPr>
          <a:xfrm>
            <a:off x="7577455" y="2986405"/>
            <a:ext cx="2215515" cy="28511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PIR Sensor (HW-416A)</a:t>
            </a:r>
            <a:endParaRPr b="0" i="0" sz="1400" u="none" cap="none" strike="noStrike">
              <a:solidFill>
                <a:schemeClr val="dk1"/>
              </a:solidFill>
              <a:latin typeface="Montserrat Medium"/>
              <a:ea typeface="Montserrat Medium"/>
              <a:cs typeface="Montserrat Medium"/>
              <a:sym typeface="Montserrat Medium"/>
            </a:endParaRPr>
          </a:p>
        </p:txBody>
      </p:sp>
      <p:sp>
        <p:nvSpPr>
          <p:cNvPr id="249" name="Google Shape;249;p19"/>
          <p:cNvSpPr txBox="1"/>
          <p:nvPr/>
        </p:nvSpPr>
        <p:spPr>
          <a:xfrm>
            <a:off x="8027700" y="5799325"/>
            <a:ext cx="1103400" cy="2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IR TX/RX</a:t>
            </a:r>
            <a:endParaRPr b="0" i="0" sz="1400" u="none" cap="none" strike="noStrike">
              <a:solidFill>
                <a:schemeClr val="dk1"/>
              </a:solidFill>
              <a:latin typeface="Montserrat Medium"/>
              <a:ea typeface="Montserrat Medium"/>
              <a:cs typeface="Montserrat Medium"/>
              <a:sym typeface="Montserrat Medium"/>
            </a:endParaRPr>
          </a:p>
        </p:txBody>
      </p:sp>
      <p:pic>
        <p:nvPicPr>
          <p:cNvPr id="250" name="Google Shape;250;p19"/>
          <p:cNvPicPr preferRelativeResize="0"/>
          <p:nvPr/>
        </p:nvPicPr>
        <p:blipFill rotWithShape="1">
          <a:blip r:embed="rId3">
            <a:alphaModFix/>
          </a:blip>
          <a:srcRect b="0" l="6215" r="2995" t="11015"/>
          <a:stretch/>
        </p:blipFill>
        <p:spPr>
          <a:xfrm>
            <a:off x="389255" y="1666240"/>
            <a:ext cx="6753225" cy="2211070"/>
          </a:xfrm>
          <a:prstGeom prst="rect">
            <a:avLst/>
          </a:prstGeom>
          <a:noFill/>
          <a:ln>
            <a:noFill/>
          </a:ln>
        </p:spPr>
      </p:pic>
      <p:pic>
        <p:nvPicPr>
          <p:cNvPr id="251" name="Google Shape;251;p19"/>
          <p:cNvPicPr preferRelativeResize="0"/>
          <p:nvPr/>
        </p:nvPicPr>
        <p:blipFill rotWithShape="1">
          <a:blip r:embed="rId4">
            <a:alphaModFix/>
          </a:blip>
          <a:srcRect b="20488" l="-2886" r="2885" t="13003"/>
          <a:stretch/>
        </p:blipFill>
        <p:spPr>
          <a:xfrm>
            <a:off x="4095750" y="4332605"/>
            <a:ext cx="2002155" cy="1331595"/>
          </a:xfrm>
          <a:prstGeom prst="rect">
            <a:avLst/>
          </a:prstGeom>
          <a:noFill/>
          <a:ln>
            <a:noFill/>
          </a:ln>
        </p:spPr>
      </p:pic>
      <p:pic>
        <p:nvPicPr>
          <p:cNvPr id="252" name="Google Shape;252;p19"/>
          <p:cNvPicPr preferRelativeResize="0"/>
          <p:nvPr/>
        </p:nvPicPr>
        <p:blipFill rotWithShape="1">
          <a:blip r:embed="rId5">
            <a:alphaModFix/>
          </a:blip>
          <a:srcRect b="17230" l="17450" r="19566" t="17967"/>
          <a:stretch/>
        </p:blipFill>
        <p:spPr>
          <a:xfrm>
            <a:off x="7627620" y="4459605"/>
            <a:ext cx="1624965" cy="1339850"/>
          </a:xfrm>
          <a:prstGeom prst="rect">
            <a:avLst/>
          </a:prstGeom>
          <a:noFill/>
          <a:ln>
            <a:noFill/>
          </a:ln>
        </p:spPr>
      </p:pic>
      <p:pic>
        <p:nvPicPr>
          <p:cNvPr id="253" name="Google Shape;253;p19"/>
          <p:cNvPicPr preferRelativeResize="0"/>
          <p:nvPr/>
        </p:nvPicPr>
        <p:blipFill rotWithShape="1">
          <a:blip r:embed="rId6">
            <a:alphaModFix/>
          </a:blip>
          <a:srcRect b="0" l="0" r="0" t="0"/>
          <a:stretch/>
        </p:blipFill>
        <p:spPr>
          <a:xfrm>
            <a:off x="7365612" y="1066950"/>
            <a:ext cx="2427599" cy="1919250"/>
          </a:xfrm>
          <a:prstGeom prst="rect">
            <a:avLst/>
          </a:prstGeom>
          <a:noFill/>
          <a:ln>
            <a:noFill/>
          </a:ln>
        </p:spPr>
      </p:pic>
      <p:pic>
        <p:nvPicPr>
          <p:cNvPr id="254" name="Google Shape;254;p19"/>
          <p:cNvPicPr preferRelativeResize="0"/>
          <p:nvPr/>
        </p:nvPicPr>
        <p:blipFill rotWithShape="1">
          <a:blip r:embed="rId7">
            <a:alphaModFix/>
          </a:blip>
          <a:srcRect b="0" l="0" r="0" t="0"/>
          <a:stretch/>
        </p:blipFill>
        <p:spPr>
          <a:xfrm>
            <a:off x="933450" y="3968115"/>
            <a:ext cx="2140585" cy="2125345"/>
          </a:xfrm>
          <a:prstGeom prst="rect">
            <a:avLst/>
          </a:prstGeom>
          <a:noFill/>
          <a:ln>
            <a:noFill/>
          </a:ln>
        </p:spPr>
      </p:pic>
      <p:sp>
        <p:nvSpPr>
          <p:cNvPr id="255" name="Google Shape;255;p19"/>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3.2 Thiết kế phần cứng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56" name="Google Shape;256;p19"/>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p2"/>
          <p:cNvGrpSpPr/>
          <p:nvPr/>
        </p:nvGrpSpPr>
        <p:grpSpPr>
          <a:xfrm>
            <a:off x="515649" y="1913033"/>
            <a:ext cx="4379996" cy="800100"/>
            <a:chOff x="4181256" y="3072897"/>
            <a:chExt cx="4379996" cy="800100"/>
          </a:xfrm>
        </p:grpSpPr>
        <p:sp>
          <p:nvSpPr>
            <p:cNvPr id="89" name="Google Shape;89;p2"/>
            <p:cNvSpPr/>
            <p:nvPr/>
          </p:nvSpPr>
          <p:spPr>
            <a:xfrm>
              <a:off x="4364136" y="3226052"/>
              <a:ext cx="4197033" cy="27686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Montserrat Medium"/>
                  <a:ea typeface="Montserrat Medium"/>
                  <a:cs typeface="Montserrat Medium"/>
                  <a:sym typeface="Montserrat Medium"/>
                </a:rPr>
                <a:t>Chương 1. Tổng quan đề tài</a:t>
              </a:r>
              <a:endParaRPr b="0" i="0" sz="1400" u="none" cap="none" strike="noStrike">
                <a:solidFill>
                  <a:srgbClr val="000000"/>
                </a:solidFill>
                <a:latin typeface="Montserrat Medium"/>
                <a:ea typeface="Montserrat Medium"/>
                <a:cs typeface="Montserrat Medium"/>
                <a:sym typeface="Montserrat Medium"/>
              </a:endParaRPr>
            </a:p>
          </p:txBody>
        </p:sp>
        <p:sp>
          <p:nvSpPr>
            <p:cNvPr id="90" name="Google Shape;90;p2"/>
            <p:cNvSpPr/>
            <p:nvPr/>
          </p:nvSpPr>
          <p:spPr>
            <a:xfrm>
              <a:off x="4181256" y="322480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ontserrat Medium"/>
                <a:ea typeface="Montserrat Medium"/>
                <a:cs typeface="Montserrat Medium"/>
                <a:sym typeface="Montserrat Medium"/>
              </a:endParaRPr>
            </a:p>
          </p:txBody>
        </p:sp>
        <p:sp>
          <p:nvSpPr>
            <p:cNvPr id="91" name="Google Shape;91;p2"/>
            <p:cNvSpPr/>
            <p:nvPr/>
          </p:nvSpPr>
          <p:spPr>
            <a:xfrm>
              <a:off x="5160752" y="3072897"/>
              <a:ext cx="3400500"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br>
                <a:rPr b="0" i="0" lang="en-US" sz="1400" u="none" cap="none" strike="noStrike">
                  <a:solidFill>
                    <a:schemeClr val="dk1"/>
                  </a:solidFill>
                  <a:latin typeface="Montserrat Medium"/>
                  <a:ea typeface="Montserrat Medium"/>
                  <a:cs typeface="Montserrat Medium"/>
                  <a:sym typeface="Montserrat Medium"/>
                </a:rPr>
              </a:br>
              <a:r>
                <a:rPr b="0" i="0" lang="en-US" sz="1400" u="none" cap="none" strike="noStrike">
                  <a:solidFill>
                    <a:schemeClr val="dk1"/>
                  </a:solidFill>
                  <a:latin typeface="Montserrat Medium"/>
                  <a:ea typeface="Montserrat Medium"/>
                  <a:cs typeface="Montserrat Medium"/>
                  <a:sym typeface="Montserrat Medium"/>
                </a:rPr>
                <a:t>1.1. Lý do chọn đề tài</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1.2. So sánh với MCU VC-02 </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       (AI Thinker)</a:t>
              </a:r>
              <a:endParaRPr b="0" i="0" sz="1400" u="none" cap="none" strike="noStrike">
                <a:solidFill>
                  <a:schemeClr val="dk1"/>
                </a:solidFill>
                <a:latin typeface="Montserrat Medium"/>
                <a:ea typeface="Montserrat Medium"/>
                <a:cs typeface="Montserrat Medium"/>
                <a:sym typeface="Montserrat Medium"/>
              </a:endParaRPr>
            </a:p>
          </p:txBody>
        </p:sp>
      </p:grpSp>
      <p:grpSp>
        <p:nvGrpSpPr>
          <p:cNvPr id="92" name="Google Shape;92;p2"/>
          <p:cNvGrpSpPr/>
          <p:nvPr/>
        </p:nvGrpSpPr>
        <p:grpSpPr>
          <a:xfrm>
            <a:off x="515649" y="3346283"/>
            <a:ext cx="4379913" cy="1216982"/>
            <a:chOff x="4181256" y="3224809"/>
            <a:chExt cx="4379913" cy="1216982"/>
          </a:xfrm>
        </p:grpSpPr>
        <p:sp>
          <p:nvSpPr>
            <p:cNvPr id="93" name="Google Shape;93;p2"/>
            <p:cNvSpPr/>
            <p:nvPr/>
          </p:nvSpPr>
          <p:spPr>
            <a:xfrm>
              <a:off x="4364136" y="3225982"/>
              <a:ext cx="4197000" cy="276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Montserrat Medium"/>
                  <a:ea typeface="Montserrat Medium"/>
                  <a:cs typeface="Montserrat Medium"/>
                  <a:sym typeface="Montserrat Medium"/>
                </a:rPr>
                <a:t>Chương 2. Cơ sở lý thuyết</a:t>
              </a:r>
              <a:endParaRPr b="0" i="0" sz="1400" u="none" cap="none" strike="noStrike">
                <a:solidFill>
                  <a:srgbClr val="000000"/>
                </a:solidFill>
                <a:latin typeface="Montserrat Medium"/>
                <a:ea typeface="Montserrat Medium"/>
                <a:cs typeface="Montserrat Medium"/>
                <a:sym typeface="Montserrat Medium"/>
              </a:endParaRPr>
            </a:p>
          </p:txBody>
        </p:sp>
        <p:sp>
          <p:nvSpPr>
            <p:cNvPr id="94" name="Google Shape;94;p2"/>
            <p:cNvSpPr/>
            <p:nvPr/>
          </p:nvSpPr>
          <p:spPr>
            <a:xfrm>
              <a:off x="4181256" y="322480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ontserrat Medium"/>
                <a:ea typeface="Montserrat Medium"/>
                <a:cs typeface="Montserrat Medium"/>
                <a:sym typeface="Montserrat Medium"/>
              </a:endParaRPr>
            </a:p>
          </p:txBody>
        </p:sp>
        <p:sp>
          <p:nvSpPr>
            <p:cNvPr id="95" name="Google Shape;95;p2"/>
            <p:cNvSpPr/>
            <p:nvPr/>
          </p:nvSpPr>
          <p:spPr>
            <a:xfrm>
              <a:off x="5160752" y="3641572"/>
              <a:ext cx="3400417" cy="80021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2.1. Internet of Things (IoT)</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2.2. Giao tiếp thức truyền thông</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2.3. Home Assistant (HA)</a:t>
              </a:r>
              <a:endParaRPr b="0" i="0" sz="1400" u="none" cap="none" strike="noStrike">
                <a:solidFill>
                  <a:schemeClr val="dk1"/>
                </a:solidFill>
                <a:latin typeface="Montserrat Medium"/>
                <a:ea typeface="Montserrat Medium"/>
                <a:cs typeface="Montserrat Medium"/>
                <a:sym typeface="Montserrat Medium"/>
              </a:endParaRPr>
            </a:p>
          </p:txBody>
        </p:sp>
      </p:grpSp>
      <p:grpSp>
        <p:nvGrpSpPr>
          <p:cNvPr id="96" name="Google Shape;96;p2"/>
          <p:cNvGrpSpPr/>
          <p:nvPr/>
        </p:nvGrpSpPr>
        <p:grpSpPr>
          <a:xfrm>
            <a:off x="515611" y="4788896"/>
            <a:ext cx="4379996" cy="1216863"/>
            <a:chOff x="4181256" y="3224809"/>
            <a:chExt cx="4379996" cy="1216863"/>
          </a:xfrm>
        </p:grpSpPr>
        <p:sp>
          <p:nvSpPr>
            <p:cNvPr id="97" name="Google Shape;97;p2"/>
            <p:cNvSpPr/>
            <p:nvPr/>
          </p:nvSpPr>
          <p:spPr>
            <a:xfrm>
              <a:off x="4364136" y="3225982"/>
              <a:ext cx="4197000" cy="276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Montserrat Medium"/>
                  <a:ea typeface="Montserrat Medium"/>
                  <a:cs typeface="Montserrat Medium"/>
                  <a:sym typeface="Montserrat Medium"/>
                </a:rPr>
                <a:t>Chương 3. Thiết kế phần cứng</a:t>
              </a:r>
              <a:endParaRPr b="0" i="0" sz="1400" u="none" cap="none" strike="noStrike">
                <a:solidFill>
                  <a:srgbClr val="000000"/>
                </a:solidFill>
                <a:latin typeface="Montserrat Medium"/>
                <a:ea typeface="Montserrat Medium"/>
                <a:cs typeface="Montserrat Medium"/>
                <a:sym typeface="Montserrat Medium"/>
              </a:endParaRPr>
            </a:p>
          </p:txBody>
        </p:sp>
        <p:sp>
          <p:nvSpPr>
            <p:cNvPr id="98" name="Google Shape;98;p2"/>
            <p:cNvSpPr/>
            <p:nvPr/>
          </p:nvSpPr>
          <p:spPr>
            <a:xfrm>
              <a:off x="4181256" y="322480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ontserrat Medium"/>
                <a:ea typeface="Montserrat Medium"/>
                <a:cs typeface="Montserrat Medium"/>
                <a:sym typeface="Montserrat Medium"/>
              </a:endParaRPr>
            </a:p>
          </p:txBody>
        </p:sp>
        <p:sp>
          <p:nvSpPr>
            <p:cNvPr id="99" name="Google Shape;99;p2"/>
            <p:cNvSpPr/>
            <p:nvPr/>
          </p:nvSpPr>
          <p:spPr>
            <a:xfrm>
              <a:off x="5160752" y="3641572"/>
              <a:ext cx="3400500"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3.1. Sơ đồ tổng quát hệ thống</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3.2. Trung tâm điều khiển/máy chủ</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3.3. Thiết kế phần mềm</a:t>
              </a:r>
              <a:endParaRPr b="0" i="0" sz="1400" u="none" cap="none" strike="noStrike">
                <a:solidFill>
                  <a:schemeClr val="dk1"/>
                </a:solidFill>
                <a:latin typeface="Montserrat Medium"/>
                <a:ea typeface="Montserrat Medium"/>
                <a:cs typeface="Montserrat Medium"/>
                <a:sym typeface="Montserrat Medium"/>
              </a:endParaRPr>
            </a:p>
          </p:txBody>
        </p:sp>
      </p:grpSp>
      <p:sp>
        <p:nvSpPr>
          <p:cNvPr id="100" name="Google Shape;100;p2"/>
          <p:cNvSpPr/>
          <p:nvPr/>
        </p:nvSpPr>
        <p:spPr>
          <a:xfrm>
            <a:off x="665480" y="46355"/>
            <a:ext cx="8571230" cy="734695"/>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chemeClr val="dk1"/>
              </a:buClr>
              <a:buSzPts val="1100"/>
              <a:buFont typeface="Arial"/>
              <a:buNone/>
            </a:pPr>
            <a:r>
              <a:rPr b="0" i="0" lang="en-US" sz="2000" u="none" cap="none" strike="noStrike">
                <a:solidFill>
                  <a:schemeClr val="lt1"/>
                </a:solidFill>
                <a:latin typeface="Montserrat ExtraBold"/>
                <a:ea typeface="Montserrat ExtraBold"/>
                <a:cs typeface="Montserrat ExtraBold"/>
                <a:sym typeface="Montserrat ExtraBold"/>
              </a:rPr>
              <a:t>Thiết kế hệ thống quản lý và điều khiển thiết bị sử dụng</a:t>
            </a:r>
            <a:endParaRPr b="0" i="0" sz="2000" u="none" cap="none" strike="noStrike">
              <a:solidFill>
                <a:schemeClr val="lt1"/>
              </a:solidFill>
              <a:latin typeface="Montserrat ExtraBold"/>
              <a:ea typeface="Montserrat ExtraBold"/>
              <a:cs typeface="Montserrat ExtraBold"/>
              <a:sym typeface="Montserrat ExtraBold"/>
            </a:endParaRPr>
          </a:p>
          <a:p>
            <a:pPr indent="0" lvl="0" marL="0" marR="0" rtl="0" algn="ctr">
              <a:lnSpc>
                <a:spcPct val="115000"/>
              </a:lnSpc>
              <a:spcBef>
                <a:spcPts val="0"/>
              </a:spcBef>
              <a:spcAft>
                <a:spcPts val="0"/>
              </a:spcAft>
              <a:buClr>
                <a:schemeClr val="dk1"/>
              </a:buClr>
              <a:buSzPts val="1100"/>
              <a:buFont typeface="Arial"/>
              <a:buNone/>
            </a:pPr>
            <a:r>
              <a:rPr b="0" i="0" lang="en-US" sz="2000" u="none" cap="none" strike="noStrike">
                <a:solidFill>
                  <a:schemeClr val="lt1"/>
                </a:solidFill>
                <a:latin typeface="Montserrat ExtraBold"/>
                <a:ea typeface="Montserrat ExtraBold"/>
                <a:cs typeface="Montserrat ExtraBold"/>
                <a:sym typeface="Montserrat ExtraBold"/>
              </a:rPr>
              <a:t>trợ lý giọng nói dùng ESP32-S3 và Home Assistant</a:t>
            </a:r>
            <a:endParaRPr b="0" i="0" sz="2000" u="none" cap="none" strike="noStrike">
              <a:solidFill>
                <a:schemeClr val="lt1"/>
              </a:solidFill>
              <a:latin typeface="Montserrat ExtraBold"/>
              <a:ea typeface="Montserrat ExtraBold"/>
              <a:cs typeface="Montserrat ExtraBold"/>
              <a:sym typeface="Montserrat ExtraBold"/>
            </a:endParaRPr>
          </a:p>
        </p:txBody>
      </p:sp>
      <p:grpSp>
        <p:nvGrpSpPr>
          <p:cNvPr id="101" name="Google Shape;101;p2"/>
          <p:cNvGrpSpPr/>
          <p:nvPr/>
        </p:nvGrpSpPr>
        <p:grpSpPr>
          <a:xfrm>
            <a:off x="4691199" y="2065008"/>
            <a:ext cx="4379996" cy="1216863"/>
            <a:chOff x="4181256" y="3224809"/>
            <a:chExt cx="4379996" cy="1216863"/>
          </a:xfrm>
        </p:grpSpPr>
        <p:sp>
          <p:nvSpPr>
            <p:cNvPr id="102" name="Google Shape;102;p2"/>
            <p:cNvSpPr/>
            <p:nvPr/>
          </p:nvSpPr>
          <p:spPr>
            <a:xfrm>
              <a:off x="4364136" y="3225982"/>
              <a:ext cx="41970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Montserrat Medium"/>
                  <a:ea typeface="Montserrat Medium"/>
                  <a:cs typeface="Montserrat Medium"/>
                  <a:sym typeface="Montserrat Medium"/>
                </a:rPr>
                <a:t>Chương 4. Kết quả thực hiện</a:t>
              </a:r>
              <a:endParaRPr b="0" i="0" sz="1400" u="none" cap="none" strike="noStrike">
                <a:solidFill>
                  <a:srgbClr val="000000"/>
                </a:solidFill>
                <a:latin typeface="Montserrat Medium"/>
                <a:ea typeface="Montserrat Medium"/>
                <a:cs typeface="Montserrat Medium"/>
                <a:sym typeface="Montserrat Medium"/>
              </a:endParaRPr>
            </a:p>
          </p:txBody>
        </p:sp>
        <p:sp>
          <p:nvSpPr>
            <p:cNvPr id="103" name="Google Shape;103;p2"/>
            <p:cNvSpPr/>
            <p:nvPr/>
          </p:nvSpPr>
          <p:spPr>
            <a:xfrm>
              <a:off x="4181256" y="322480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ontserrat Medium"/>
                <a:ea typeface="Montserrat Medium"/>
                <a:cs typeface="Montserrat Medium"/>
                <a:sym typeface="Montserrat Medium"/>
              </a:endParaRPr>
            </a:p>
          </p:txBody>
        </p:sp>
        <p:sp>
          <p:nvSpPr>
            <p:cNvPr id="104" name="Google Shape;104;p2"/>
            <p:cNvSpPr/>
            <p:nvPr/>
          </p:nvSpPr>
          <p:spPr>
            <a:xfrm>
              <a:off x="5160752" y="3641572"/>
              <a:ext cx="3400500" cy="8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4.1.  Mô hình thực tế</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4.2. Kết quả hoạt động</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4.3. Nhận xét và đánh giá</a:t>
              </a:r>
              <a:endParaRPr b="0" i="0" sz="1400" u="none" cap="none" strike="noStrike">
                <a:solidFill>
                  <a:schemeClr val="dk1"/>
                </a:solidFill>
                <a:latin typeface="Montserrat Medium"/>
                <a:ea typeface="Montserrat Medium"/>
                <a:cs typeface="Montserrat Medium"/>
                <a:sym typeface="Montserrat Medium"/>
              </a:endParaRPr>
            </a:p>
          </p:txBody>
        </p:sp>
      </p:grpSp>
      <p:grpSp>
        <p:nvGrpSpPr>
          <p:cNvPr id="105" name="Google Shape;105;p2"/>
          <p:cNvGrpSpPr/>
          <p:nvPr/>
        </p:nvGrpSpPr>
        <p:grpSpPr>
          <a:xfrm>
            <a:off x="4647349" y="3426983"/>
            <a:ext cx="4379996" cy="1216863"/>
            <a:chOff x="4181256" y="3224809"/>
            <a:chExt cx="4379996" cy="1216863"/>
          </a:xfrm>
        </p:grpSpPr>
        <p:sp>
          <p:nvSpPr>
            <p:cNvPr id="106" name="Google Shape;106;p2"/>
            <p:cNvSpPr/>
            <p:nvPr/>
          </p:nvSpPr>
          <p:spPr>
            <a:xfrm>
              <a:off x="4364136" y="3225982"/>
              <a:ext cx="41970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Montserrat Medium"/>
                  <a:ea typeface="Montserrat Medium"/>
                  <a:cs typeface="Montserrat Medium"/>
                  <a:sym typeface="Montserrat Medium"/>
                </a:rPr>
                <a:t>Chương 5. Kết luận và hướng phát triển</a:t>
              </a:r>
              <a:endParaRPr b="0" i="0" sz="1400" u="none" cap="none" strike="noStrike">
                <a:solidFill>
                  <a:srgbClr val="000000"/>
                </a:solidFill>
                <a:latin typeface="Montserrat Medium"/>
                <a:ea typeface="Montserrat Medium"/>
                <a:cs typeface="Montserrat Medium"/>
                <a:sym typeface="Montserrat Medium"/>
              </a:endParaRPr>
            </a:p>
          </p:txBody>
        </p:sp>
        <p:sp>
          <p:nvSpPr>
            <p:cNvPr id="107" name="Google Shape;107;p2"/>
            <p:cNvSpPr/>
            <p:nvPr/>
          </p:nvSpPr>
          <p:spPr>
            <a:xfrm>
              <a:off x="4181256" y="3224809"/>
              <a:ext cx="36000" cy="252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Montserrat Medium"/>
                <a:ea typeface="Montserrat Medium"/>
                <a:cs typeface="Montserrat Medium"/>
                <a:sym typeface="Montserrat Medium"/>
              </a:endParaRPr>
            </a:p>
          </p:txBody>
        </p:sp>
        <p:sp>
          <p:nvSpPr>
            <p:cNvPr id="108" name="Google Shape;108;p2"/>
            <p:cNvSpPr/>
            <p:nvPr/>
          </p:nvSpPr>
          <p:spPr>
            <a:xfrm>
              <a:off x="5160752" y="3641572"/>
              <a:ext cx="3400500" cy="8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5.1. Kết luận</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r>
                <a:rPr b="0" i="0" lang="en-US" sz="1400" u="none" cap="none" strike="noStrike">
                  <a:solidFill>
                    <a:schemeClr val="dk1"/>
                  </a:solidFill>
                  <a:latin typeface="Montserrat Medium"/>
                  <a:ea typeface="Montserrat Medium"/>
                  <a:cs typeface="Montserrat Medium"/>
                  <a:sym typeface="Montserrat Medium"/>
                </a:rPr>
                <a:t>5.2. Hướng phát triển</a:t>
              </a:r>
              <a:endParaRPr b="0" i="0" sz="1400" u="none" cap="none" strike="noStrike">
                <a:solidFill>
                  <a:schemeClr val="dk1"/>
                </a:solidFill>
                <a:latin typeface="Montserrat Medium"/>
                <a:ea typeface="Montserrat Medium"/>
                <a:cs typeface="Montserrat Medium"/>
                <a:sym typeface="Montserrat Medium"/>
              </a:endParaRPr>
            </a:p>
            <a:p>
              <a:pPr indent="0" lvl="0" marL="0" marR="0" rtl="0" algn="l">
                <a:lnSpc>
                  <a:spcPct val="100000"/>
                </a:lnSpc>
                <a:spcBef>
                  <a:spcPts val="600"/>
                </a:spcBef>
                <a:spcAft>
                  <a:spcPts val="0"/>
                </a:spcAft>
                <a:buClr>
                  <a:srgbClr val="000000"/>
                </a:buClr>
                <a:buSzPts val="1400"/>
                <a:buFont typeface="Arial"/>
                <a:buNone/>
              </a:pPr>
              <a:br>
                <a:rPr b="0" i="0" lang="en-US" sz="1400" u="none" cap="none" strike="noStrike">
                  <a:solidFill>
                    <a:schemeClr val="dk1"/>
                  </a:solidFill>
                  <a:latin typeface="Montserrat Medium"/>
                  <a:ea typeface="Montserrat Medium"/>
                  <a:cs typeface="Montserrat Medium"/>
                  <a:sym typeface="Montserrat Medium"/>
                </a:rPr>
              </a:br>
              <a:endParaRPr b="0" i="0" sz="1400" u="none" cap="none" strike="noStrike">
                <a:solidFill>
                  <a:schemeClr val="dk1"/>
                </a:solidFill>
                <a:latin typeface="Montserrat Medium"/>
                <a:ea typeface="Montserrat Medium"/>
                <a:cs typeface="Montserrat Medium"/>
                <a:sym typeface="Montserrat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0"/>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3.2 Thiết kế phần cứng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62" name="Google Shape;262;p20"/>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263" name="Google Shape;263;p20"/>
          <p:cNvSpPr/>
          <p:nvPr/>
        </p:nvSpPr>
        <p:spPr>
          <a:xfrm>
            <a:off x="1057275" y="5829300"/>
            <a:ext cx="7788275" cy="52895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Sơ đồ nguyên lý Node điều khiển ngoại vi phòng ngủ (Bed Room)</a:t>
            </a:r>
            <a:endParaRPr b="0" i="0" sz="1600" u="none" cap="none" strike="noStrike">
              <a:solidFill>
                <a:srgbClr val="262626"/>
              </a:solidFill>
              <a:latin typeface="Montserrat Medium"/>
              <a:ea typeface="Montserrat Medium"/>
              <a:cs typeface="Montserrat Medium"/>
              <a:sym typeface="Montserrat Medium"/>
            </a:endParaRPr>
          </a:p>
        </p:txBody>
      </p:sp>
      <p:pic>
        <p:nvPicPr>
          <p:cNvPr descr="Bed Room" id="264" name="Google Shape;264;p20"/>
          <p:cNvPicPr preferRelativeResize="0"/>
          <p:nvPr/>
        </p:nvPicPr>
        <p:blipFill rotWithShape="1">
          <a:blip r:embed="rId3">
            <a:alphaModFix/>
          </a:blip>
          <a:srcRect b="0" l="0" r="0" t="0"/>
          <a:stretch/>
        </p:blipFill>
        <p:spPr>
          <a:xfrm>
            <a:off x="1748790" y="1078865"/>
            <a:ext cx="6405245" cy="4940935"/>
          </a:xfrm>
          <a:prstGeom prst="rect">
            <a:avLst/>
          </a:prstGeom>
          <a:noFill/>
          <a:ln>
            <a:noFill/>
          </a:ln>
        </p:spPr>
      </p:pic>
      <p:pic>
        <p:nvPicPr>
          <p:cNvPr descr="Bed Room" id="265" name="Google Shape;265;p20"/>
          <p:cNvPicPr preferRelativeResize="0"/>
          <p:nvPr/>
        </p:nvPicPr>
        <p:blipFill rotWithShape="1">
          <a:blip r:embed="rId3">
            <a:alphaModFix/>
          </a:blip>
          <a:srcRect b="0" l="0" r="0" t="0"/>
          <a:stretch/>
        </p:blipFill>
        <p:spPr>
          <a:xfrm>
            <a:off x="1748790" y="1012190"/>
            <a:ext cx="6405245" cy="49409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3.2 Thiết kế phần cứng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71" name="Google Shape;271;p21"/>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272" name="Google Shape;272;p21"/>
          <p:cNvSpPr/>
          <p:nvPr/>
        </p:nvSpPr>
        <p:spPr>
          <a:xfrm>
            <a:off x="1057275" y="5829300"/>
            <a:ext cx="7788275" cy="52895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Sơ đồ nguyên lý Node điều khiển ngoại vi phòng khách (Living Room)</a:t>
            </a:r>
            <a:endParaRPr b="0" i="0" sz="1600" u="none" cap="none" strike="noStrike">
              <a:solidFill>
                <a:srgbClr val="262626"/>
              </a:solidFill>
              <a:latin typeface="Montserrat Medium"/>
              <a:ea typeface="Montserrat Medium"/>
              <a:cs typeface="Montserrat Medium"/>
              <a:sym typeface="Montserrat Medium"/>
            </a:endParaRPr>
          </a:p>
        </p:txBody>
      </p:sp>
      <p:pic>
        <p:nvPicPr>
          <p:cNvPr descr="Living Room" id="273" name="Google Shape;273;p21"/>
          <p:cNvPicPr preferRelativeResize="0"/>
          <p:nvPr/>
        </p:nvPicPr>
        <p:blipFill rotWithShape="1">
          <a:blip r:embed="rId3">
            <a:alphaModFix/>
          </a:blip>
          <a:srcRect b="0" l="0" r="0" t="0"/>
          <a:stretch/>
        </p:blipFill>
        <p:spPr>
          <a:xfrm>
            <a:off x="1416050" y="1083945"/>
            <a:ext cx="7070725" cy="46901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idx="2" type="body"/>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700"/>
              <a:buNone/>
            </a:pPr>
            <a:r>
              <a:rPr lang="en-US" sz="2600">
                <a:latin typeface="Montserrat ExtraBold"/>
                <a:ea typeface="Montserrat ExtraBold"/>
                <a:cs typeface="Montserrat ExtraBold"/>
                <a:sym typeface="Montserrat ExtraBold"/>
              </a:rPr>
              <a:t>3.3 Thiết kế phần mềm</a:t>
            </a:r>
            <a:endParaRPr sz="2600">
              <a:latin typeface="Montserrat ExtraBold"/>
              <a:ea typeface="Montserrat ExtraBold"/>
              <a:cs typeface="Montserrat ExtraBold"/>
              <a:sym typeface="Montserrat ExtraBold"/>
            </a:endParaRPr>
          </a:p>
        </p:txBody>
      </p:sp>
      <p:sp>
        <p:nvSpPr>
          <p:cNvPr id="279" name="Google Shape;279;p22"/>
          <p:cNvSpPr txBox="1"/>
          <p:nvPr>
            <p:ph idx="4" type="body"/>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D8D8D8"/>
              </a:buClr>
              <a:buSzPts val="1600"/>
              <a:buNone/>
            </a:pPr>
            <a:r>
              <a:rPr lang="en-US" sz="2000">
                <a:latin typeface="Montserrat SemiBold"/>
                <a:ea typeface="Montserrat SemiBold"/>
                <a:cs typeface="Montserrat SemiBold"/>
                <a:sym typeface="Montserrat SemiBold"/>
              </a:rPr>
              <a:t>CHƯƠNG 3 </a:t>
            </a:r>
            <a:endParaRPr sz="2000">
              <a:latin typeface="Montserrat SemiBold"/>
              <a:ea typeface="Montserrat SemiBold"/>
              <a:cs typeface="Montserrat SemiBold"/>
              <a:sym typeface="Montserrat SemiBold"/>
            </a:endParaRPr>
          </a:p>
        </p:txBody>
      </p:sp>
      <p:pic>
        <p:nvPicPr>
          <p:cNvPr id="280" name="Google Shape;280;p22"/>
          <p:cNvPicPr preferRelativeResize="0"/>
          <p:nvPr/>
        </p:nvPicPr>
        <p:blipFill rotWithShape="1">
          <a:blip r:embed="rId3">
            <a:alphaModFix/>
          </a:blip>
          <a:srcRect b="0" l="0" r="0" t="0"/>
          <a:stretch/>
        </p:blipFill>
        <p:spPr>
          <a:xfrm>
            <a:off x="3669665" y="954405"/>
            <a:ext cx="6208395" cy="5440680"/>
          </a:xfrm>
          <a:prstGeom prst="rect">
            <a:avLst/>
          </a:prstGeom>
          <a:noFill/>
          <a:ln>
            <a:noFill/>
          </a:ln>
        </p:spPr>
      </p:pic>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281" name="Google Shape;281;p22"/>
          <p:cNvSpPr/>
          <p:nvPr/>
        </p:nvSpPr>
        <p:spPr>
          <a:xfrm>
            <a:off x="124460" y="2900045"/>
            <a:ext cx="3331210" cy="105791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Lưu đồ giải thuật</a:t>
            </a:r>
            <a:endParaRPr b="0" i="0" sz="1600" u="none" cap="none" strike="noStrike">
              <a:solidFill>
                <a:srgbClr val="262626"/>
              </a:solidFill>
              <a:latin typeface="Montserrat Medium"/>
              <a:ea typeface="Montserrat Medium"/>
              <a:cs typeface="Montserrat Medium"/>
              <a:sym typeface="Montserrat Medium"/>
            </a:endParaRPr>
          </a:p>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Node nhận diện giọng nói</a:t>
            </a:r>
            <a:endParaRPr b="0" i="0" sz="16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3.3 Thiết kế phần mềm</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87" name="Google Shape;287;p23"/>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 </a:t>
            </a:r>
            <a:endParaRPr b="0" i="0" sz="2000" u="none" cap="none" strike="noStrike">
              <a:solidFill>
                <a:srgbClr val="D8D8D8"/>
              </a:solidFill>
              <a:latin typeface="Montserrat SemiBold"/>
              <a:ea typeface="Montserrat SemiBold"/>
              <a:cs typeface="Montserrat SemiBold"/>
              <a:sym typeface="Montserrat SemiBold"/>
            </a:endParaRPr>
          </a:p>
        </p:txBody>
      </p:sp>
      <p:pic>
        <p:nvPicPr>
          <p:cNvPr id="288" name="Google Shape;288;p23"/>
          <p:cNvPicPr preferRelativeResize="0"/>
          <p:nvPr/>
        </p:nvPicPr>
        <p:blipFill rotWithShape="1">
          <a:blip r:embed="rId3">
            <a:alphaModFix/>
          </a:blip>
          <a:srcRect b="0" l="0" r="0" t="0"/>
          <a:stretch/>
        </p:blipFill>
        <p:spPr>
          <a:xfrm>
            <a:off x="3749675" y="979170"/>
            <a:ext cx="5976620" cy="5395595"/>
          </a:xfrm>
          <a:prstGeom prst="rect">
            <a:avLst/>
          </a:prstGeom>
          <a:noFill/>
          <a:ln>
            <a:noFill/>
          </a:ln>
        </p:spPr>
      </p:pic>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289" name="Google Shape;289;p23"/>
          <p:cNvSpPr/>
          <p:nvPr/>
        </p:nvSpPr>
        <p:spPr>
          <a:xfrm>
            <a:off x="124460" y="2900045"/>
            <a:ext cx="3331210" cy="132143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Lưu đồ giải thuật</a:t>
            </a:r>
            <a:endParaRPr b="0" i="0" sz="1600" u="none" cap="none" strike="noStrike">
              <a:solidFill>
                <a:srgbClr val="262626"/>
              </a:solidFill>
              <a:latin typeface="Montserrat Medium"/>
              <a:ea typeface="Montserrat Medium"/>
              <a:cs typeface="Montserrat Medium"/>
              <a:sym typeface="Montserrat Medium"/>
            </a:endParaRPr>
          </a:p>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Node điều khiển ngoại vi phòng ngủ (Bed Room)</a:t>
            </a:r>
            <a:endParaRPr b="0" i="0" sz="16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3.3 Thiết kế phần mềm</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295" name="Google Shape;295;p24"/>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3 </a:t>
            </a:r>
            <a:endParaRPr b="0" i="0" sz="2000" u="none" cap="none" strike="noStrike">
              <a:solidFill>
                <a:srgbClr val="D8D8D8"/>
              </a:solidFill>
              <a:latin typeface="Montserrat SemiBold"/>
              <a:ea typeface="Montserrat SemiBold"/>
              <a:cs typeface="Montserrat SemiBold"/>
              <a:sym typeface="Montserrat SemiBold"/>
            </a:endParaRPr>
          </a:p>
        </p:txBody>
      </p:sp>
      <p:pic>
        <p:nvPicPr>
          <p:cNvPr id="296" name="Google Shape;296;p24"/>
          <p:cNvPicPr preferRelativeResize="0"/>
          <p:nvPr/>
        </p:nvPicPr>
        <p:blipFill rotWithShape="1">
          <a:blip r:embed="rId3">
            <a:alphaModFix/>
          </a:blip>
          <a:srcRect b="0" l="0" r="0" t="0"/>
          <a:stretch/>
        </p:blipFill>
        <p:spPr>
          <a:xfrm>
            <a:off x="3517900" y="1254125"/>
            <a:ext cx="6384925" cy="4970780"/>
          </a:xfrm>
          <a:prstGeom prst="rect">
            <a:avLst/>
          </a:prstGeom>
          <a:noFill/>
          <a:ln>
            <a:noFill/>
          </a:ln>
        </p:spPr>
      </p:pic>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297" name="Google Shape;297;p24"/>
          <p:cNvSpPr/>
          <p:nvPr/>
        </p:nvSpPr>
        <p:spPr>
          <a:xfrm>
            <a:off x="0" y="2900045"/>
            <a:ext cx="3331210" cy="132143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Lưu đồ giải thuật</a:t>
            </a:r>
            <a:endParaRPr b="0" i="0" sz="1600" u="none" cap="none" strike="noStrike">
              <a:solidFill>
                <a:srgbClr val="262626"/>
              </a:solidFill>
              <a:latin typeface="Montserrat Medium"/>
              <a:ea typeface="Montserrat Medium"/>
              <a:cs typeface="Montserrat Medium"/>
              <a:sym typeface="Montserrat Medium"/>
            </a:endParaRPr>
          </a:p>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Node điều khiển ngoại vi phòng khách (Living Room)</a:t>
            </a:r>
            <a:endParaRPr b="0" i="0" sz="16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5"/>
          <p:cNvPicPr preferRelativeResize="0"/>
          <p:nvPr/>
        </p:nvPicPr>
        <p:blipFill rotWithShape="1">
          <a:blip r:embed="rId3">
            <a:alphaModFix/>
          </a:blip>
          <a:srcRect b="0" l="0" r="0" t="0"/>
          <a:stretch/>
        </p:blipFill>
        <p:spPr>
          <a:xfrm rot="5400000">
            <a:off x="2342552" y="194262"/>
            <a:ext cx="5217727" cy="6956948"/>
          </a:xfrm>
          <a:prstGeom prst="rect">
            <a:avLst/>
          </a:prstGeom>
          <a:noFill/>
          <a:ln>
            <a:noFill/>
          </a:ln>
        </p:spPr>
      </p:pic>
      <p:sp>
        <p:nvSpPr>
          <p:cNvPr id="303" name="Google Shape;303;p25"/>
          <p:cNvSpPr txBox="1"/>
          <p:nvPr>
            <p:ph idx="2" type="body"/>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700"/>
              <a:buNone/>
            </a:pPr>
            <a:r>
              <a:rPr lang="en-US" sz="2600">
                <a:latin typeface="Montserrat ExtraBold"/>
                <a:ea typeface="Montserrat ExtraBold"/>
                <a:cs typeface="Montserrat ExtraBold"/>
                <a:sym typeface="Montserrat ExtraBold"/>
              </a:rPr>
              <a:t>4.1 Mô hình thực tế</a:t>
            </a:r>
            <a:endParaRPr sz="2600">
              <a:latin typeface="Montserrat ExtraBold"/>
              <a:ea typeface="Montserrat ExtraBold"/>
              <a:cs typeface="Montserrat ExtraBold"/>
              <a:sym typeface="Montserrat ExtraBold"/>
            </a:endParaRPr>
          </a:p>
        </p:txBody>
      </p:sp>
      <p:sp>
        <p:nvSpPr>
          <p:cNvPr id="304" name="Google Shape;304;p25"/>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idx="2" type="body"/>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700"/>
              <a:buNone/>
            </a:pPr>
            <a:r>
              <a:rPr lang="en-US" sz="2600">
                <a:latin typeface="Montserrat ExtraBold"/>
                <a:ea typeface="Montserrat ExtraBold"/>
                <a:cs typeface="Montserrat ExtraBold"/>
                <a:sym typeface="Montserrat ExtraBold"/>
              </a:rPr>
              <a:t>4.2 Kết quả hoạt động</a:t>
            </a:r>
            <a:endParaRPr sz="2600">
              <a:latin typeface="Montserrat ExtraBold"/>
              <a:ea typeface="Montserrat ExtraBold"/>
              <a:cs typeface="Montserrat ExtraBold"/>
              <a:sym typeface="Montserrat ExtraBold"/>
            </a:endParaRPr>
          </a:p>
        </p:txBody>
      </p:sp>
      <p:sp>
        <p:nvSpPr>
          <p:cNvPr id="310" name="Google Shape;310;p26"/>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311" name="Google Shape;311;p26"/>
          <p:cNvSpPr/>
          <p:nvPr/>
        </p:nvSpPr>
        <p:spPr>
          <a:xfrm>
            <a:off x="0" y="2148205"/>
            <a:ext cx="3499485" cy="30397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262626"/>
                </a:solidFill>
                <a:latin typeface="Montserrat Medium"/>
                <a:ea typeface="Montserrat Medium"/>
                <a:cs typeface="Montserrat Medium"/>
                <a:sym typeface="Montserrat Medium"/>
              </a:rPr>
              <a:t>Tiến hành kiểm thử ở môi trường </a:t>
            </a:r>
            <a:endParaRPr b="0" i="0" sz="1400" u="none" cap="none" strike="noStrike">
              <a:solidFill>
                <a:srgbClr val="262626"/>
              </a:solidFill>
              <a:latin typeface="Montserrat Medium"/>
              <a:ea typeface="Montserrat Medium"/>
              <a:cs typeface="Montserrat Medium"/>
              <a:sym typeface="Montserrat Medium"/>
            </a:endParaRPr>
          </a:p>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262626"/>
                </a:solidFill>
                <a:latin typeface="Montserrat Medium"/>
                <a:ea typeface="Montserrat Medium"/>
                <a:cs typeface="Montserrat Medium"/>
                <a:sym typeface="Montserrat Medium"/>
              </a:rPr>
              <a:t>có mức độ ồn lần lượt là </a:t>
            </a:r>
            <a:endParaRPr b="0" i="0" sz="1400" u="none" cap="none" strike="noStrike">
              <a:solidFill>
                <a:srgbClr val="262626"/>
              </a:solidFill>
              <a:latin typeface="Montserrat Medium"/>
              <a:ea typeface="Montserrat Medium"/>
              <a:cs typeface="Montserrat Medium"/>
              <a:sym typeface="Montserrat Medium"/>
            </a:endParaRPr>
          </a:p>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262626"/>
                </a:solidFill>
                <a:latin typeface="Montserrat Medium"/>
                <a:ea typeface="Montserrat Medium"/>
                <a:cs typeface="Montserrat Medium"/>
                <a:sym typeface="Montserrat Medium"/>
              </a:rPr>
              <a:t>~50dB và ~90dB</a:t>
            </a:r>
            <a:endParaRPr b="0" i="0" sz="1400" u="none" cap="none" strike="noStrike">
              <a:solidFill>
                <a:srgbClr val="262626"/>
              </a:solidFill>
              <a:latin typeface="Montserrat Medium"/>
              <a:ea typeface="Montserrat Medium"/>
              <a:cs typeface="Montserrat Medium"/>
              <a:sym typeface="Montserrat Medium"/>
            </a:endParaRPr>
          </a:p>
          <a:p>
            <a:pPr indent="-196850" lvl="0" marL="2857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262626"/>
              </a:solidFill>
              <a:latin typeface="Montserrat Medium"/>
              <a:ea typeface="Montserrat Medium"/>
              <a:cs typeface="Montserrat Medium"/>
              <a:sym typeface="Montserrat Medium"/>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262626"/>
                </a:solidFill>
                <a:latin typeface="Montserrat Medium"/>
                <a:ea typeface="Montserrat Medium"/>
                <a:cs typeface="Montserrat Medium"/>
                <a:sym typeface="Montserrat Medium"/>
              </a:rPr>
              <a:t>Giá trị 0 là lỗi không nhận diện được câu lệnh đúng</a:t>
            </a:r>
            <a:endParaRPr b="0" i="0" sz="1400" u="none" cap="none" strike="noStrike">
              <a:solidFill>
                <a:srgbClr val="262626"/>
              </a:solidFill>
              <a:latin typeface="Montserrat Medium"/>
              <a:ea typeface="Montserrat Medium"/>
              <a:cs typeface="Montserrat Medium"/>
              <a:sym typeface="Montserrat Medium"/>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262626"/>
                </a:solidFill>
                <a:latin typeface="Montserrat Medium"/>
                <a:ea typeface="Montserrat Medium"/>
                <a:cs typeface="Montserrat Medium"/>
                <a:sym typeface="Montserrat Medium"/>
              </a:rPr>
              <a:t>Các cột màu chỉ thị kết quả nhận diện từ đánh thức</a:t>
            </a:r>
            <a:endParaRPr b="0" i="0" sz="1400" u="none" cap="none" strike="noStrike">
              <a:solidFill>
                <a:srgbClr val="262626"/>
              </a:solidFill>
              <a:latin typeface="Montserrat Medium"/>
              <a:ea typeface="Montserrat Medium"/>
              <a:cs typeface="Montserrat Medium"/>
              <a:sym typeface="Montserrat Medium"/>
            </a:endParaRPr>
          </a:p>
        </p:txBody>
      </p:sp>
      <p:pic>
        <p:nvPicPr>
          <p:cNvPr descr="Picture1" id="312" name="Google Shape;312;p26"/>
          <p:cNvPicPr preferRelativeResize="0"/>
          <p:nvPr/>
        </p:nvPicPr>
        <p:blipFill rotWithShape="1">
          <a:blip r:embed="rId3">
            <a:alphaModFix/>
          </a:blip>
          <a:srcRect b="0" l="0" r="0" t="0"/>
          <a:stretch/>
        </p:blipFill>
        <p:spPr>
          <a:xfrm>
            <a:off x="3437890" y="1413510"/>
            <a:ext cx="6404610" cy="4509135"/>
          </a:xfrm>
          <a:prstGeom prst="rect">
            <a:avLst/>
          </a:prstGeom>
          <a:noFill/>
          <a:ln>
            <a:noFill/>
          </a:ln>
          <a:effectLst>
            <a:outerShdw blurRad="368300" rotWithShape="0" algn="ctr">
              <a:srgbClr val="000000">
                <a:alpha val="29803"/>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idx="2" type="body"/>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700"/>
              <a:buNone/>
            </a:pPr>
            <a:r>
              <a:rPr lang="en-US" sz="2600">
                <a:latin typeface="Montserrat ExtraBold"/>
                <a:ea typeface="Montserrat ExtraBold"/>
                <a:cs typeface="Montserrat ExtraBold"/>
                <a:sym typeface="Montserrat ExtraBold"/>
              </a:rPr>
              <a:t>4.2 Kết quả hoạt động</a:t>
            </a:r>
            <a:endParaRPr sz="2600">
              <a:latin typeface="Montserrat ExtraBold"/>
              <a:ea typeface="Montserrat ExtraBold"/>
              <a:cs typeface="Montserrat ExtraBold"/>
              <a:sym typeface="Montserrat ExtraBold"/>
            </a:endParaRPr>
          </a:p>
        </p:txBody>
      </p:sp>
      <p:sp>
        <p:nvSpPr>
          <p:cNvPr id="318" name="Google Shape;318;p27"/>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319" name="Google Shape;319;p27"/>
          <p:cNvSpPr/>
          <p:nvPr/>
        </p:nvSpPr>
        <p:spPr>
          <a:xfrm>
            <a:off x="142240" y="2148205"/>
            <a:ext cx="3499485" cy="303974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262626"/>
                </a:solidFill>
                <a:latin typeface="Montserrat Medium"/>
                <a:ea typeface="Montserrat Medium"/>
                <a:cs typeface="Montserrat Medium"/>
                <a:sym typeface="Montserrat Medium"/>
              </a:rPr>
              <a:t>Tiến hành kiểm thử điều khiển hồng ngoại và đèn từ giao diện GUI</a:t>
            </a:r>
            <a:endParaRPr b="0" i="0" sz="1400" u="none" cap="none" strike="noStrike">
              <a:solidFill>
                <a:srgbClr val="262626"/>
              </a:solidFill>
              <a:latin typeface="Montserrat Medium"/>
              <a:ea typeface="Montserrat Medium"/>
              <a:cs typeface="Montserrat Medium"/>
              <a:sym typeface="Montserrat Medium"/>
            </a:endParaRPr>
          </a:p>
          <a:p>
            <a:pPr indent="-196850" lvl="0" marL="2857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262626"/>
              </a:solidFill>
              <a:latin typeface="Montserrat Medium"/>
              <a:ea typeface="Montserrat Medium"/>
              <a:cs typeface="Montserrat Medium"/>
              <a:sym typeface="Montserrat Medium"/>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262626"/>
                </a:solidFill>
                <a:latin typeface="Montserrat Medium"/>
                <a:ea typeface="Montserrat Medium"/>
                <a:cs typeface="Montserrat Medium"/>
                <a:sym typeface="Montserrat Medium"/>
              </a:rPr>
              <a:t>Tỉ lệ lỗi chủ yếu ở điều khiển IR vì mã phát đi là mã Raw chưa được tối ưu về giải thuật phát</a:t>
            </a:r>
            <a:endParaRPr b="0" i="0" sz="1400" u="none" cap="none" strike="noStrike">
              <a:solidFill>
                <a:srgbClr val="262626"/>
              </a:solidFill>
              <a:latin typeface="Montserrat Medium"/>
              <a:ea typeface="Montserrat Medium"/>
              <a:cs typeface="Montserrat Medium"/>
              <a:sym typeface="Montserrat Medium"/>
            </a:endParaRPr>
          </a:p>
        </p:txBody>
      </p:sp>
      <p:pic>
        <p:nvPicPr>
          <p:cNvPr descr="Picture2" id="320" name="Google Shape;320;p27"/>
          <p:cNvPicPr preferRelativeResize="0"/>
          <p:nvPr/>
        </p:nvPicPr>
        <p:blipFill rotWithShape="1">
          <a:blip r:embed="rId3">
            <a:alphaModFix/>
          </a:blip>
          <a:srcRect b="0" l="0" r="0" t="0"/>
          <a:stretch/>
        </p:blipFill>
        <p:spPr>
          <a:xfrm>
            <a:off x="4378960" y="1617980"/>
            <a:ext cx="5176520" cy="4100830"/>
          </a:xfrm>
          <a:prstGeom prst="rect">
            <a:avLst/>
          </a:prstGeom>
          <a:noFill/>
          <a:ln>
            <a:noFill/>
          </a:ln>
          <a:effectLst>
            <a:outerShdw blurRad="444500" rotWithShape="0" algn="ctr">
              <a:srgbClr val="000000">
                <a:alpha val="4196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txBox="1"/>
          <p:nvPr>
            <p:ph idx="5" type="body"/>
          </p:nvPr>
        </p:nvSpPr>
        <p:spPr>
          <a:xfrm>
            <a:off x="320956" y="1117115"/>
            <a:ext cx="3623100" cy="914400"/>
          </a:xfrm>
          <a:prstGeom prst="rect">
            <a:avLst/>
          </a:prstGeom>
          <a:noFill/>
          <a:ln>
            <a:noFill/>
          </a:ln>
        </p:spPr>
        <p:txBody>
          <a:bodyPr anchorCtr="0" anchor="t" bIns="0" lIns="0" spcFirstLastPara="1" rIns="0" wrap="square" tIns="0">
            <a:noAutofit/>
          </a:bodyPr>
          <a:lstStyle/>
          <a:p>
            <a:pPr indent="0" lvl="0" marL="0" rtl="0" algn="l">
              <a:lnSpc>
                <a:spcPct val="129000"/>
              </a:lnSpc>
              <a:spcBef>
                <a:spcPts val="0"/>
              </a:spcBef>
              <a:spcAft>
                <a:spcPts val="0"/>
              </a:spcAft>
              <a:buSzPts val="1470"/>
              <a:buNone/>
            </a:pPr>
            <a:r>
              <a:rPr b="1" lang="en-US" sz="2100">
                <a:solidFill>
                  <a:srgbClr val="262626"/>
                </a:solidFill>
                <a:latin typeface="Montserrat ExtraBold"/>
                <a:ea typeface="Montserrat ExtraBold"/>
                <a:cs typeface="Montserrat ExtraBold"/>
                <a:sym typeface="Montserrat ExtraBold"/>
              </a:rPr>
              <a:t>Bảng thống kê đánh giá</a:t>
            </a:r>
            <a:endParaRPr b="1" sz="2100">
              <a:solidFill>
                <a:srgbClr val="262626"/>
              </a:solidFill>
              <a:latin typeface="Montserrat ExtraBold"/>
              <a:ea typeface="Montserrat ExtraBold"/>
              <a:cs typeface="Montserrat ExtraBold"/>
              <a:sym typeface="Montserrat ExtraBold"/>
            </a:endParaRPr>
          </a:p>
        </p:txBody>
      </p:sp>
      <p:pic>
        <p:nvPicPr>
          <p:cNvPr id="326" name="Google Shape;326;p28"/>
          <p:cNvPicPr preferRelativeResize="0"/>
          <p:nvPr/>
        </p:nvPicPr>
        <p:blipFill rotWithShape="1">
          <a:blip r:embed="rId3">
            <a:alphaModFix/>
          </a:blip>
          <a:srcRect b="0" l="0" r="0" t="0"/>
          <a:stretch/>
        </p:blipFill>
        <p:spPr>
          <a:xfrm>
            <a:off x="802640" y="1776730"/>
            <a:ext cx="8298180" cy="4354195"/>
          </a:xfrm>
          <a:prstGeom prst="rect">
            <a:avLst/>
          </a:prstGeom>
          <a:noFill/>
          <a:ln>
            <a:noFill/>
          </a:ln>
        </p:spPr>
      </p:pic>
      <p:sp>
        <p:nvSpPr>
          <p:cNvPr id="327" name="Google Shape;327;p28"/>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4.3 Nhận xét và đánh giá</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328" name="Google Shape;328;p28"/>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idx="5" type="body"/>
          </p:nvPr>
        </p:nvSpPr>
        <p:spPr>
          <a:xfrm>
            <a:off x="338455" y="1183640"/>
            <a:ext cx="4081145" cy="489712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1200"/>
              </a:spcBef>
              <a:spcAft>
                <a:spcPts val="0"/>
              </a:spcAft>
              <a:buClr>
                <a:schemeClr val="dk1"/>
              </a:buClr>
              <a:buSzPts val="1100"/>
              <a:buFont typeface="Arial"/>
              <a:buNone/>
            </a:pPr>
            <a:r>
              <a:rPr b="1" lang="en-US" sz="1800">
                <a:solidFill>
                  <a:srgbClr val="262626"/>
                </a:solidFill>
                <a:latin typeface="Montserrat ExtraBold"/>
                <a:ea typeface="Montserrat ExtraBold"/>
                <a:cs typeface="Montserrat ExtraBold"/>
                <a:sym typeface="Montserrat ExtraBold"/>
              </a:rPr>
              <a:t>Ưu điểm:</a:t>
            </a:r>
            <a:endParaRPr b="1" sz="1800">
              <a:solidFill>
                <a:srgbClr val="262626"/>
              </a:solidFill>
              <a:latin typeface="Montserrat ExtraBold"/>
              <a:ea typeface="Montserrat ExtraBold"/>
              <a:cs typeface="Montserrat ExtraBold"/>
              <a:sym typeface="Montserrat ExtraBold"/>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Tốc độ phản hồi đánh thức nhanh, ổn định</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Độ trễ phản hồi giọng nói ở mức tốt</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Độ trễ đồng bộ giữa các thiết bị thấp</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Giao diện người dùng trực quan</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Khả năng hoạt động liên tục ổn định</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Tính riêng tư và bảo mật cao nhờ chạy trên mạng nội bộ</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Sử dụng độc lập không cần Internet</a:t>
            </a:r>
            <a:endParaRPr sz="1500">
              <a:solidFill>
                <a:srgbClr val="262626"/>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SzPts val="1470"/>
              <a:buNone/>
            </a:pPr>
            <a:r>
              <a:t/>
            </a:r>
            <a:endParaRPr sz="1500">
              <a:solidFill>
                <a:srgbClr val="262626"/>
              </a:solidFill>
              <a:latin typeface="Montserrat Medium"/>
              <a:ea typeface="Montserrat Medium"/>
              <a:cs typeface="Montserrat Medium"/>
              <a:sym typeface="Montserrat Medium"/>
            </a:endParaRPr>
          </a:p>
        </p:txBody>
      </p:sp>
      <p:sp>
        <p:nvSpPr>
          <p:cNvPr id="334" name="Google Shape;334;p29"/>
          <p:cNvSpPr txBox="1"/>
          <p:nvPr/>
        </p:nvSpPr>
        <p:spPr>
          <a:xfrm>
            <a:off x="4878070" y="1024890"/>
            <a:ext cx="4677410" cy="5215255"/>
          </a:xfrm>
          <a:prstGeom prst="rect">
            <a:avLst/>
          </a:prstGeom>
          <a:noFill/>
          <a:ln>
            <a:noFill/>
          </a:ln>
        </p:spPr>
        <p:txBody>
          <a:bodyPr anchorCtr="0" anchor="t" bIns="91425" lIns="91425" spcFirstLastPara="1" rIns="91425" wrap="square" tIns="91425">
            <a:noAutofit/>
          </a:bodyPr>
          <a:lstStyle/>
          <a:p>
            <a:pPr indent="0" lvl="0" marL="0" marR="0" rtl="0" algn="l">
              <a:lnSpc>
                <a:spcPct val="170000"/>
              </a:lnSpc>
              <a:spcBef>
                <a:spcPts val="0"/>
              </a:spcBef>
              <a:spcAft>
                <a:spcPts val="0"/>
              </a:spcAft>
              <a:buClr>
                <a:schemeClr val="dk1"/>
              </a:buClr>
              <a:buSzPts val="1100"/>
              <a:buFont typeface="Arial"/>
              <a:buNone/>
            </a:pPr>
            <a:r>
              <a:rPr b="1" i="0" lang="en-US" sz="1800" u="none" cap="none" strike="noStrike">
                <a:solidFill>
                  <a:srgbClr val="262626"/>
                </a:solidFill>
                <a:latin typeface="Montserrat ExtraBold"/>
                <a:ea typeface="Montserrat ExtraBold"/>
                <a:cs typeface="Montserrat ExtraBold"/>
                <a:sym typeface="Montserrat ExtraBold"/>
              </a:rPr>
              <a:t>Nhược điểm</a:t>
            </a:r>
            <a:endParaRPr b="1" i="0" sz="1800" u="none" cap="none" strike="noStrike">
              <a:solidFill>
                <a:srgbClr val="262626"/>
              </a:solidFill>
              <a:latin typeface="Montserrat ExtraBold"/>
              <a:ea typeface="Montserrat ExtraBold"/>
              <a:cs typeface="Montserrat ExtraBold"/>
              <a:sym typeface="Montserrat ExtraBold"/>
            </a:endParaRPr>
          </a:p>
          <a:p>
            <a:pPr indent="-298450" lvl="0" marL="457200" marR="0" rtl="0" algn="just">
              <a:lnSpc>
                <a:spcPct val="20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Chưa hỗ trợ nhận diện tiếng Việt</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17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Sử dụng mic mono nên độ phủ chưa cao</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17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Tỉ lệ nhận diện giảm khi môi trường có tạp âm</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17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Ngõ ra loa giới hạn ở mức 3W</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17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Chưa sử dụng chip âm thanh rời, khả năng xử lý input còn kém</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17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Giải thuật phát hồng ngoại chưa tối ưu</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17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Hệ thống chạy local, chỉ truy cập được khi sử dụng mạng nội bộ (có thể dùng add-on để khắc phục)</a:t>
            </a:r>
            <a:endParaRPr b="0" i="0" sz="1500" u="none" cap="none" strike="noStrike">
              <a:solidFill>
                <a:srgbClr val="262626"/>
              </a:solidFill>
              <a:latin typeface="Montserrat Medium"/>
              <a:ea typeface="Montserrat Medium"/>
              <a:cs typeface="Montserrat Medium"/>
              <a:sym typeface="Montserrat Medium"/>
            </a:endParaRPr>
          </a:p>
        </p:txBody>
      </p:sp>
      <p:sp>
        <p:nvSpPr>
          <p:cNvPr id="335" name="Google Shape;335;p29"/>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4.3 Nhận xét và đánh giá</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336" name="Google Shape;336;p29"/>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idx="5" type="body"/>
          </p:nvPr>
        </p:nvSpPr>
        <p:spPr>
          <a:xfrm>
            <a:off x="522300" y="1211625"/>
            <a:ext cx="8770200" cy="4681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300">
                <a:solidFill>
                  <a:srgbClr val="262626"/>
                </a:solidFill>
                <a:latin typeface="Montserrat Medium"/>
                <a:ea typeface="Montserrat Medium"/>
                <a:cs typeface="Montserrat Medium"/>
                <a:sym typeface="Montserrat Medium"/>
              </a:rPr>
              <a:t>Trong bối cảnh công nghệ số phát triển, nhu cầu tự động hóa thiết bị gia đình ngày càng tăng. Các phương pháp điều khiển truyền thống tuy hiệu quả nhưng hạn chế về tính linh hoạt, trải nghiệm người dùng và khả năng mở rộng.</a:t>
            </a:r>
            <a:endParaRPr sz="1300">
              <a:solidFill>
                <a:srgbClr val="262626"/>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rPr lang="en-US" sz="1300">
                <a:solidFill>
                  <a:srgbClr val="262626"/>
                </a:solidFill>
                <a:latin typeface="Montserrat Medium"/>
                <a:ea typeface="Montserrat Medium"/>
                <a:cs typeface="Montserrat Medium"/>
                <a:sym typeface="Montserrat Medium"/>
              </a:rPr>
              <a:t>Sự kết hợp giữa IoT, AI và nhận dạng giọng nói mở ra cơ hội xây dựng các hệ thống nhà thông minh dễ tiếp cận, hiệu quả và thân thiện hơn.</a:t>
            </a:r>
            <a:endParaRPr sz="1300">
              <a:solidFill>
                <a:srgbClr val="262626"/>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rPr lang="en-US" sz="1300">
                <a:solidFill>
                  <a:srgbClr val="262626"/>
                </a:solidFill>
                <a:latin typeface="Montserrat Medium"/>
                <a:ea typeface="Montserrat Medium"/>
                <a:cs typeface="Montserrat Medium"/>
                <a:sym typeface="Montserrat Medium"/>
              </a:rPr>
              <a:t>- Mục tiêu đề tài:</a:t>
            </a:r>
            <a:br>
              <a:rPr lang="en-US" sz="1300">
                <a:solidFill>
                  <a:srgbClr val="262626"/>
                </a:solidFill>
                <a:latin typeface="Montserrat Medium"/>
                <a:ea typeface="Montserrat Medium"/>
                <a:cs typeface="Montserrat Medium"/>
                <a:sym typeface="Montserrat Medium"/>
              </a:rPr>
            </a:br>
            <a:r>
              <a:rPr lang="en-US" sz="1300">
                <a:solidFill>
                  <a:srgbClr val="262626"/>
                </a:solidFill>
                <a:latin typeface="Montserrat Medium"/>
                <a:ea typeface="Montserrat Medium"/>
                <a:cs typeface="Montserrat Medium"/>
                <a:sym typeface="Montserrat Medium"/>
              </a:rPr>
              <a:t> Thiết kế hệ thống quản lý và điều khiển thiết bị thông minh bằng trợ lý giọng nói, sử dụng:</a:t>
            </a:r>
            <a:endParaRPr sz="13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1200"/>
              </a:spcBef>
              <a:spcAft>
                <a:spcPts val="0"/>
              </a:spcAft>
              <a:buClr>
                <a:schemeClr val="dk1"/>
              </a:buClr>
              <a:buSzPts val="1300"/>
              <a:buChar char="●"/>
            </a:pPr>
            <a:r>
              <a:rPr lang="en-US" sz="1300">
                <a:solidFill>
                  <a:srgbClr val="262626"/>
                </a:solidFill>
                <a:latin typeface="Montserrat Medium"/>
                <a:ea typeface="Montserrat Medium"/>
                <a:cs typeface="Montserrat Medium"/>
                <a:sym typeface="Montserrat Medium"/>
              </a:rPr>
              <a:t>ESP32-S3: vi điều khiển mạnh mẽ, tích hợp Wi-Fi/Bluetooth.</a:t>
            </a:r>
            <a:endParaRPr sz="13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lang="en-US" sz="1300">
                <a:solidFill>
                  <a:srgbClr val="262626"/>
                </a:solidFill>
                <a:latin typeface="Montserrat Medium"/>
                <a:ea typeface="Montserrat Medium"/>
                <a:cs typeface="Montserrat Medium"/>
                <a:sym typeface="Montserrat Medium"/>
              </a:rPr>
              <a:t>Home Assistant: nền tảng mã nguồn mở cho tự động hóa nhà ở.</a:t>
            </a:r>
            <a:endParaRPr sz="1300">
              <a:solidFill>
                <a:srgbClr val="262626"/>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rPr lang="en-US" sz="1300">
                <a:solidFill>
                  <a:srgbClr val="262626"/>
                </a:solidFill>
                <a:latin typeface="Montserrat Medium"/>
                <a:ea typeface="Montserrat Medium"/>
                <a:cs typeface="Montserrat Medium"/>
                <a:sym typeface="Montserrat Medium"/>
              </a:rPr>
              <a:t>- Tính năng hệ thống:</a:t>
            </a:r>
            <a:endParaRPr sz="13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1200"/>
              </a:spcBef>
              <a:spcAft>
                <a:spcPts val="0"/>
              </a:spcAft>
              <a:buClr>
                <a:schemeClr val="dk1"/>
              </a:buClr>
              <a:buSzPts val="1300"/>
              <a:buChar char="●"/>
            </a:pPr>
            <a:r>
              <a:rPr lang="en-US" sz="1300">
                <a:solidFill>
                  <a:srgbClr val="262626"/>
                </a:solidFill>
                <a:latin typeface="Montserrat Medium"/>
                <a:ea typeface="Montserrat Medium"/>
                <a:cs typeface="Montserrat Medium"/>
                <a:sym typeface="Montserrat Medium"/>
              </a:rPr>
              <a:t>Điều khiển thiết bị bằng giọng nói.</a:t>
            </a:r>
            <a:endParaRPr sz="13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lang="en-US" sz="1300">
                <a:solidFill>
                  <a:srgbClr val="262626"/>
                </a:solidFill>
                <a:latin typeface="Montserrat Medium"/>
                <a:ea typeface="Montserrat Medium"/>
                <a:cs typeface="Montserrat Medium"/>
                <a:sym typeface="Montserrat Medium"/>
              </a:rPr>
              <a:t>Quản lý thiết bị qua nhiều nền tảng (PC, điện thoại, trình duyệt).</a:t>
            </a:r>
            <a:endParaRPr sz="13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lang="en-US" sz="1300">
                <a:solidFill>
                  <a:srgbClr val="262626"/>
                </a:solidFill>
                <a:latin typeface="Montserrat Medium"/>
                <a:ea typeface="Montserrat Medium"/>
                <a:cs typeface="Montserrat Medium"/>
                <a:sym typeface="Montserrat Medium"/>
              </a:rPr>
              <a:t>Đảm bảo bảo mật và quyền riêng tư.</a:t>
            </a:r>
            <a:endParaRPr sz="13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lang="en-US" sz="1300">
                <a:solidFill>
                  <a:srgbClr val="262626"/>
                </a:solidFill>
                <a:latin typeface="Montserrat Medium"/>
                <a:ea typeface="Montserrat Medium"/>
                <a:cs typeface="Montserrat Medium"/>
                <a:sym typeface="Montserrat Medium"/>
              </a:rPr>
              <a:t>Hỗ trợ mở rộng tích hợp cảm biến, camera, công tắc thông minh, v.v.</a:t>
            </a:r>
            <a:endParaRPr sz="1300">
              <a:solidFill>
                <a:srgbClr val="262626"/>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rPr lang="en-US" sz="1300">
                <a:solidFill>
                  <a:srgbClr val="262626"/>
                </a:solidFill>
                <a:latin typeface="Montserrat Medium"/>
                <a:ea typeface="Montserrat Medium"/>
                <a:cs typeface="Montserrat Medium"/>
                <a:sym typeface="Montserrat Medium"/>
              </a:rPr>
              <a:t>-Hệ thống không chỉ phục vụ đời sống mà còn là nền tảng học tập, nghiên cứu và phát triển các ứng dụng nhúng tích hợp AI – xu hướng tương lai.</a:t>
            </a:r>
            <a:endParaRPr sz="1300">
              <a:solidFill>
                <a:srgbClr val="262626"/>
              </a:solidFill>
              <a:latin typeface="Montserrat Medium"/>
              <a:ea typeface="Montserrat Medium"/>
              <a:cs typeface="Montserrat Medium"/>
              <a:sym typeface="Montserrat Medium"/>
            </a:endParaRPr>
          </a:p>
        </p:txBody>
      </p:sp>
      <p:sp>
        <p:nvSpPr>
          <p:cNvPr id="114" name="Google Shape;114;p3"/>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1.1 Lý do chọn đề tài</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15" name="Google Shape;115;p3"/>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1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5.1 Kết luận</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342" name="Google Shape;342;p30"/>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5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id="343" name="Google Shape;343;p30"/>
          <p:cNvSpPr txBox="1"/>
          <p:nvPr>
            <p:ph idx="5" type="body"/>
          </p:nvPr>
        </p:nvSpPr>
        <p:spPr>
          <a:xfrm>
            <a:off x="338455" y="1183640"/>
            <a:ext cx="4081145" cy="489712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1200"/>
              </a:spcBef>
              <a:spcAft>
                <a:spcPts val="0"/>
              </a:spcAft>
              <a:buClr>
                <a:schemeClr val="dk1"/>
              </a:buClr>
              <a:buSzPts val="1100"/>
              <a:buFont typeface="Arial"/>
              <a:buNone/>
            </a:pPr>
            <a:r>
              <a:rPr b="1" lang="en-US" sz="1800">
                <a:solidFill>
                  <a:srgbClr val="262626"/>
                </a:solidFill>
                <a:latin typeface="Montserrat ExtraBold"/>
                <a:ea typeface="Montserrat ExtraBold"/>
                <a:cs typeface="Montserrat ExtraBold"/>
                <a:sym typeface="Montserrat ExtraBold"/>
              </a:rPr>
              <a:t>Đạt được:</a:t>
            </a:r>
            <a:endParaRPr b="1" sz="1800">
              <a:solidFill>
                <a:srgbClr val="262626"/>
              </a:solidFill>
              <a:latin typeface="Montserrat ExtraBold"/>
              <a:ea typeface="Montserrat ExtraBold"/>
              <a:cs typeface="Montserrat ExtraBold"/>
              <a:sym typeface="Montserrat ExtraBold"/>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Hệ thống giải quyết được các vấn đề đặt ra, có khả năng ứng dụng trong thực tế</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Có khả năng mở rộng trong tương lai</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Kết nối và hoạt động ổn định</a:t>
            </a:r>
            <a:endParaRPr sz="1500">
              <a:solidFill>
                <a:srgbClr val="262626"/>
              </a:solidFill>
              <a:latin typeface="Montserrat Medium"/>
              <a:ea typeface="Montserrat Medium"/>
              <a:cs typeface="Montserrat Medium"/>
              <a:sym typeface="Montserrat Medium"/>
            </a:endParaRPr>
          </a:p>
          <a:p>
            <a:pPr indent="-298450" lvl="0" marL="457200" rtl="0" algn="just">
              <a:lnSpc>
                <a:spcPct val="150000"/>
              </a:lnSpc>
              <a:spcBef>
                <a:spcPts val="1200"/>
              </a:spcBef>
              <a:spcAft>
                <a:spcPts val="0"/>
              </a:spcAft>
              <a:buClr>
                <a:schemeClr val="dk1"/>
              </a:buClr>
              <a:buSzPts val="1100"/>
              <a:buChar char="●"/>
            </a:pPr>
            <a:r>
              <a:rPr lang="en-US" sz="1500">
                <a:solidFill>
                  <a:srgbClr val="262626"/>
                </a:solidFill>
                <a:latin typeface="Montserrat Medium"/>
                <a:ea typeface="Montserrat Medium"/>
                <a:cs typeface="Montserrat Medium"/>
                <a:sym typeface="Montserrat Medium"/>
              </a:rPr>
              <a:t>Thời gian phản hồi đáp ứng tốt</a:t>
            </a:r>
            <a:endParaRPr sz="1500">
              <a:solidFill>
                <a:srgbClr val="262626"/>
              </a:solidFill>
              <a:latin typeface="Montserrat Medium"/>
              <a:ea typeface="Montserrat Medium"/>
              <a:cs typeface="Montserrat Medium"/>
              <a:sym typeface="Montserrat Medium"/>
            </a:endParaRPr>
          </a:p>
        </p:txBody>
      </p:sp>
      <p:sp>
        <p:nvSpPr>
          <p:cNvPr id="344" name="Google Shape;344;p30"/>
          <p:cNvSpPr txBox="1"/>
          <p:nvPr/>
        </p:nvSpPr>
        <p:spPr>
          <a:xfrm>
            <a:off x="4878070" y="1024890"/>
            <a:ext cx="4677410" cy="5215255"/>
          </a:xfrm>
          <a:prstGeom prst="rect">
            <a:avLst/>
          </a:prstGeom>
          <a:noFill/>
          <a:ln>
            <a:noFill/>
          </a:ln>
        </p:spPr>
        <p:txBody>
          <a:bodyPr anchorCtr="0" anchor="t" bIns="91425" lIns="91425" spcFirstLastPara="1" rIns="91425" wrap="square" tIns="91425">
            <a:noAutofit/>
          </a:bodyPr>
          <a:lstStyle/>
          <a:p>
            <a:pPr indent="0" lvl="0" marL="0" marR="0" rtl="0" algn="l">
              <a:lnSpc>
                <a:spcPct val="170000"/>
              </a:lnSpc>
              <a:spcBef>
                <a:spcPts val="0"/>
              </a:spcBef>
              <a:spcAft>
                <a:spcPts val="0"/>
              </a:spcAft>
              <a:buClr>
                <a:schemeClr val="dk1"/>
              </a:buClr>
              <a:buSzPts val="1100"/>
              <a:buFont typeface="Arial"/>
              <a:buNone/>
            </a:pPr>
            <a:r>
              <a:rPr b="1" i="0" lang="en-US" sz="1800" u="none" cap="none" strike="noStrike">
                <a:solidFill>
                  <a:srgbClr val="262626"/>
                </a:solidFill>
                <a:latin typeface="Montserrat ExtraBold"/>
                <a:ea typeface="Montserrat ExtraBold"/>
                <a:cs typeface="Montserrat ExtraBold"/>
                <a:sym typeface="Montserrat ExtraBold"/>
              </a:rPr>
              <a:t>Nhược điểm</a:t>
            </a:r>
            <a:endParaRPr b="1" i="0" sz="1800" u="none" cap="none" strike="noStrike">
              <a:solidFill>
                <a:srgbClr val="262626"/>
              </a:solidFill>
              <a:latin typeface="Montserrat ExtraBold"/>
              <a:ea typeface="Montserrat ExtraBold"/>
              <a:cs typeface="Montserrat ExtraBold"/>
              <a:sym typeface="Montserrat ExtraBold"/>
            </a:endParaRPr>
          </a:p>
          <a:p>
            <a:pPr indent="-298450" lvl="0" marL="457200" marR="0" rtl="0" algn="just">
              <a:lnSpc>
                <a:spcPct val="20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Chưa sử dụng đa dạng các thiết bị, chỉ ở mức độ kiểm thử</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20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Các bài test về thu âm diễn ra trong môi trường giả lập tiếng ồn, chưa thực tế</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20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Cần cải thiến về tối ưu hệ thống cả về phần cứng và phần mềm</a:t>
            </a:r>
            <a:endParaRPr b="0" i="0" sz="1500" u="none" cap="none" strike="noStrike">
              <a:solidFill>
                <a:srgbClr val="262626"/>
              </a:solidFill>
              <a:latin typeface="Montserrat Medium"/>
              <a:ea typeface="Montserrat Medium"/>
              <a:cs typeface="Montserrat Medium"/>
              <a:sym typeface="Montserrat Medium"/>
            </a:endParaRPr>
          </a:p>
          <a:p>
            <a:pPr indent="-298450" lvl="0" marL="457200" marR="0" rtl="0" algn="just">
              <a:lnSpc>
                <a:spcPct val="200000"/>
              </a:lnSpc>
              <a:spcBef>
                <a:spcPts val="0"/>
              </a:spcBef>
              <a:spcAft>
                <a:spcPts val="0"/>
              </a:spcAft>
              <a:buClr>
                <a:schemeClr val="dk1"/>
              </a:buClr>
              <a:buSzPts val="1100"/>
              <a:buFont typeface="Arial"/>
              <a:buChar char="●"/>
            </a:pPr>
            <a:r>
              <a:rPr b="0" i="0" lang="en-US" sz="1500" u="none" cap="none" strike="noStrike">
                <a:solidFill>
                  <a:srgbClr val="262626"/>
                </a:solidFill>
                <a:latin typeface="Montserrat Medium"/>
                <a:ea typeface="Montserrat Medium"/>
                <a:cs typeface="Montserrat Medium"/>
                <a:sym typeface="Montserrat Medium"/>
              </a:rPr>
              <a:t>Hệ thống phụ thuộc vào máy chủ, cần đảm bảo hoạt động liên tục và ổn định</a:t>
            </a:r>
            <a:endParaRPr b="0" i="0" sz="15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idx="5" type="body"/>
          </p:nvPr>
        </p:nvSpPr>
        <p:spPr>
          <a:xfrm>
            <a:off x="363220" y="1340485"/>
            <a:ext cx="9192260" cy="466725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1200"/>
              </a:spcBef>
              <a:spcAft>
                <a:spcPts val="0"/>
              </a:spcAft>
              <a:buClr>
                <a:schemeClr val="dk1"/>
              </a:buClr>
              <a:buSzPts val="1100"/>
              <a:buFont typeface="Arial"/>
              <a:buNone/>
            </a:pPr>
            <a:r>
              <a:rPr lang="en-US" sz="1600">
                <a:solidFill>
                  <a:srgbClr val="262626"/>
                </a:solidFill>
                <a:latin typeface="Montserrat Medium"/>
                <a:ea typeface="Montserrat Medium"/>
                <a:cs typeface="Montserrat Medium"/>
                <a:sym typeface="Montserrat Medium"/>
              </a:rPr>
              <a:t>Hệ thống điều khiển thiết bị bằng giọng nói có thể tiếp tục được cải tiến theo các hướng sau:</a:t>
            </a:r>
            <a:endParaRPr sz="1600">
              <a:solidFill>
                <a:srgbClr val="262626"/>
              </a:solidFill>
              <a:latin typeface="Montserrat Medium"/>
              <a:ea typeface="Montserrat Medium"/>
              <a:cs typeface="Montserrat Medium"/>
              <a:sym typeface="Montserrat Medium"/>
            </a:endParaRPr>
          </a:p>
          <a:p>
            <a:pPr indent="-311150" lvl="0" marL="457200" rtl="0" algn="l">
              <a:lnSpc>
                <a:spcPct val="200000"/>
              </a:lnSpc>
              <a:spcBef>
                <a:spcPts val="120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Nâng cao khả năng nhận diện giọng nói</a:t>
            </a:r>
            <a:r>
              <a:rPr lang="en-US" sz="1600">
                <a:solidFill>
                  <a:srgbClr val="262626"/>
                </a:solidFill>
                <a:latin typeface="Montserrat Medium"/>
                <a:ea typeface="Montserrat Medium"/>
                <a:cs typeface="Montserrat Medium"/>
                <a:sym typeface="Montserrat Medium"/>
              </a:rPr>
              <a:t>, đặc biệt trong môi trường nhiều tiếng ồn.</a:t>
            </a:r>
            <a:endParaRPr sz="1600">
              <a:solidFill>
                <a:srgbClr val="262626"/>
              </a:solidFill>
              <a:latin typeface="Montserrat Medium"/>
              <a:ea typeface="Montserrat Medium"/>
              <a:cs typeface="Montserrat Medium"/>
              <a:sym typeface="Montserrat Medium"/>
            </a:endParaRPr>
          </a:p>
          <a:p>
            <a:pPr indent="-311150" lvl="0" marL="457200" rtl="0" algn="l">
              <a:lnSpc>
                <a:spcPct val="200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Mở rộng khả năng tương thích thiết bị</a:t>
            </a:r>
            <a:r>
              <a:rPr lang="en-US" sz="1600">
                <a:solidFill>
                  <a:srgbClr val="262626"/>
                </a:solidFill>
                <a:latin typeface="Montserrat Medium"/>
                <a:ea typeface="Montserrat Medium"/>
                <a:cs typeface="Montserrat Medium"/>
                <a:sym typeface="Montserrat Medium"/>
              </a:rPr>
              <a:t> bằng cách tích hợp thêm các giao thức như </a:t>
            </a:r>
            <a:r>
              <a:rPr b="1" lang="en-US" sz="1600">
                <a:solidFill>
                  <a:srgbClr val="262626"/>
                </a:solidFill>
                <a:latin typeface="Montserrat Medium"/>
                <a:ea typeface="Montserrat Medium"/>
                <a:cs typeface="Montserrat Medium"/>
                <a:sym typeface="Montserrat Medium"/>
              </a:rPr>
              <a:t>Zigbee</a:t>
            </a:r>
            <a:r>
              <a:rPr lang="en-US" sz="1600">
                <a:solidFill>
                  <a:srgbClr val="262626"/>
                </a:solidFill>
                <a:latin typeface="Montserrat Medium"/>
                <a:ea typeface="Montserrat Medium"/>
                <a:cs typeface="Montserrat Medium"/>
                <a:sym typeface="Montserrat Medium"/>
              </a:rPr>
              <a:t> hoặc </a:t>
            </a:r>
            <a:r>
              <a:rPr b="1" lang="en-US" sz="1600">
                <a:solidFill>
                  <a:srgbClr val="262626"/>
                </a:solidFill>
                <a:latin typeface="Montserrat Medium"/>
                <a:ea typeface="Montserrat Medium"/>
                <a:cs typeface="Montserrat Medium"/>
                <a:sym typeface="Montserrat Medium"/>
              </a:rPr>
              <a:t>Z-Wave, Matter,..</a:t>
            </a:r>
            <a:r>
              <a:rPr lang="en-US" sz="1600">
                <a:solidFill>
                  <a:srgbClr val="262626"/>
                </a:solidFill>
                <a:latin typeface="Montserrat Medium"/>
                <a:ea typeface="Montserrat Medium"/>
                <a:cs typeface="Montserrat Medium"/>
                <a:sym typeface="Montserrat Medium"/>
              </a:rPr>
              <a:t>.</a:t>
            </a:r>
            <a:endParaRPr sz="1600">
              <a:solidFill>
                <a:srgbClr val="262626"/>
              </a:solidFill>
              <a:latin typeface="Montserrat Medium"/>
              <a:ea typeface="Montserrat Medium"/>
              <a:cs typeface="Montserrat Medium"/>
              <a:sym typeface="Montserrat Medium"/>
            </a:endParaRPr>
          </a:p>
          <a:p>
            <a:pPr indent="-311150" lvl="0" marL="457200" rtl="0" algn="l">
              <a:lnSpc>
                <a:spcPct val="20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Sử dụng câu lệnh thuần </a:t>
            </a:r>
            <a:r>
              <a:rPr b="1" lang="en-US" sz="1600">
                <a:solidFill>
                  <a:srgbClr val="262626"/>
                </a:solidFill>
                <a:latin typeface="Montserrat Medium"/>
                <a:ea typeface="Montserrat Medium"/>
                <a:cs typeface="Montserrat Medium"/>
                <a:sym typeface="Montserrat Medium"/>
              </a:rPr>
              <a:t>tiếng Việt</a:t>
            </a:r>
            <a:r>
              <a:rPr lang="en-US" sz="1600">
                <a:solidFill>
                  <a:srgbClr val="262626"/>
                </a:solidFill>
                <a:latin typeface="Montserrat Medium"/>
                <a:ea typeface="Montserrat Medium"/>
                <a:cs typeface="Montserrat Medium"/>
                <a:sym typeface="Montserrat Medium"/>
              </a:rPr>
              <a:t> khi được hỗ trợ chính thức,</a:t>
            </a:r>
            <a:r>
              <a:rPr b="1" lang="en-US" sz="1600">
                <a:solidFill>
                  <a:srgbClr val="262626"/>
                </a:solidFill>
                <a:latin typeface="Montserrat Medium"/>
                <a:ea typeface="Montserrat Medium"/>
                <a:cs typeface="Montserrat Medium"/>
                <a:sym typeface="Montserrat Medium"/>
              </a:rPr>
              <a:t> custom wake word</a:t>
            </a:r>
            <a:endParaRPr b="1" sz="1600">
              <a:solidFill>
                <a:srgbClr val="262626"/>
              </a:solidFill>
              <a:latin typeface="Montserrat Medium"/>
              <a:ea typeface="Montserrat Medium"/>
              <a:cs typeface="Montserrat Medium"/>
              <a:sym typeface="Montserrat Medium"/>
            </a:endParaRPr>
          </a:p>
          <a:p>
            <a:pPr indent="-311150" lvl="0" marL="457200" rtl="0" algn="l">
              <a:lnSpc>
                <a:spcPct val="20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Kết hợp assist </a:t>
            </a:r>
            <a:r>
              <a:rPr b="1" lang="en-US" sz="1600">
                <a:solidFill>
                  <a:srgbClr val="262626"/>
                </a:solidFill>
                <a:latin typeface="Montserrat Medium"/>
                <a:ea typeface="Montserrat Medium"/>
                <a:cs typeface="Montserrat Medium"/>
                <a:sym typeface="Montserrat Medium"/>
              </a:rPr>
              <a:t>Cloud</a:t>
            </a:r>
            <a:r>
              <a:rPr lang="en-US" sz="1600">
                <a:solidFill>
                  <a:srgbClr val="262626"/>
                </a:solidFill>
                <a:latin typeface="Montserrat Medium"/>
                <a:ea typeface="Montserrat Medium"/>
                <a:cs typeface="Montserrat Medium"/>
                <a:sym typeface="Montserrat Medium"/>
              </a:rPr>
              <a:t> để tăng khả năng giải quyết vấn đề</a:t>
            </a:r>
            <a:endParaRPr sz="1600">
              <a:solidFill>
                <a:srgbClr val="262626"/>
              </a:solidFill>
              <a:latin typeface="Montserrat Medium"/>
              <a:ea typeface="Montserrat Medium"/>
              <a:cs typeface="Montserrat Medium"/>
              <a:sym typeface="Montserrat Medium"/>
            </a:endParaRPr>
          </a:p>
          <a:p>
            <a:pPr indent="-311150" lvl="0" marL="457200" rtl="0" algn="l">
              <a:lnSpc>
                <a:spcPct val="200000"/>
              </a:lnSpc>
              <a:spcBef>
                <a:spcPts val="0"/>
              </a:spcBef>
              <a:spcAft>
                <a:spcPts val="0"/>
              </a:spcAft>
              <a:buClr>
                <a:schemeClr val="dk1"/>
              </a:buClr>
              <a:buSzPts val="1300"/>
              <a:buChar char="●"/>
            </a:pPr>
            <a:r>
              <a:rPr lang="en-US" sz="1600">
                <a:solidFill>
                  <a:srgbClr val="262626"/>
                </a:solidFill>
                <a:latin typeface="Montserrat Medium"/>
                <a:ea typeface="Montserrat Medium"/>
                <a:cs typeface="Montserrat Medium"/>
                <a:sym typeface="Montserrat Medium"/>
              </a:rPr>
              <a:t>Nâng cấp phần cứng âm thanh, thêm ngõ ra để sử dụng như thiết bị phát đa phương tiện</a:t>
            </a:r>
            <a:endParaRPr sz="1600">
              <a:solidFill>
                <a:srgbClr val="262626"/>
              </a:solidFill>
              <a:latin typeface="Montserrat Medium"/>
              <a:ea typeface="Montserrat Medium"/>
              <a:cs typeface="Montserrat Medium"/>
              <a:sym typeface="Montserrat Medium"/>
            </a:endParaRPr>
          </a:p>
        </p:txBody>
      </p:sp>
      <p:sp>
        <p:nvSpPr>
          <p:cNvPr id="350" name="Google Shape;350;p31"/>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5.2 Hướng phát triển</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351" name="Google Shape;351;p31"/>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5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33"/>
          <p:cNvSpPr txBox="1"/>
          <p:nvPr>
            <p:ph idx="2" type="body"/>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700"/>
              <a:buNone/>
            </a:pPr>
            <a:r>
              <a:rPr lang="en-US" sz="2600">
                <a:latin typeface="Montserrat ExtraBold"/>
                <a:ea typeface="Montserrat ExtraBold"/>
                <a:cs typeface="Montserrat ExtraBold"/>
                <a:sym typeface="Montserrat ExtraBold"/>
              </a:rPr>
              <a:t>4.2 Kết quả hoạt động (Slide phụ)</a:t>
            </a:r>
            <a:endParaRPr sz="2600">
              <a:latin typeface="Montserrat ExtraBold"/>
              <a:ea typeface="Montserrat ExtraBold"/>
              <a:cs typeface="Montserrat ExtraBold"/>
              <a:sym typeface="Montserrat ExtraBold"/>
            </a:endParaRPr>
          </a:p>
        </p:txBody>
      </p:sp>
      <p:sp>
        <p:nvSpPr>
          <p:cNvPr id="361" name="Google Shape;361;p33"/>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362" name="Google Shape;362;p33"/>
          <p:cNvSpPr/>
          <p:nvPr/>
        </p:nvSpPr>
        <p:spPr>
          <a:xfrm>
            <a:off x="1057275" y="5835650"/>
            <a:ext cx="7788275" cy="52895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Kết quả kiểm thử Node nhận diện giọng nói</a:t>
            </a:r>
            <a:endParaRPr b="0" i="0" sz="1600" u="none" cap="none" strike="noStrike">
              <a:solidFill>
                <a:srgbClr val="262626"/>
              </a:solidFill>
              <a:latin typeface="Montserrat Medium"/>
              <a:ea typeface="Montserrat Medium"/>
              <a:cs typeface="Montserrat Medium"/>
              <a:sym typeface="Montserrat Medium"/>
            </a:endParaRPr>
          </a:p>
        </p:txBody>
      </p:sp>
      <p:pic>
        <p:nvPicPr>
          <p:cNvPr id="363" name="Google Shape;363;p33"/>
          <p:cNvPicPr preferRelativeResize="0"/>
          <p:nvPr/>
        </p:nvPicPr>
        <p:blipFill rotWithShape="1">
          <a:blip r:embed="rId3">
            <a:alphaModFix/>
          </a:blip>
          <a:srcRect b="4810" l="4418" r="5711" t="5220"/>
          <a:stretch/>
        </p:blipFill>
        <p:spPr>
          <a:xfrm>
            <a:off x="2044700" y="1021715"/>
            <a:ext cx="5812790" cy="48139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pic>
        <p:nvPicPr>
          <p:cNvPr id="368" name="Google Shape;368;p34"/>
          <p:cNvPicPr preferRelativeResize="0"/>
          <p:nvPr/>
        </p:nvPicPr>
        <p:blipFill rotWithShape="1">
          <a:blip r:embed="rId3">
            <a:alphaModFix/>
          </a:blip>
          <a:srcRect b="0" l="0" r="0" t="0"/>
          <a:stretch/>
        </p:blipFill>
        <p:spPr>
          <a:xfrm>
            <a:off x="1550365" y="1072340"/>
            <a:ext cx="6800850" cy="4610100"/>
          </a:xfrm>
          <a:prstGeom prst="rect">
            <a:avLst/>
          </a:prstGeom>
          <a:noFill/>
          <a:ln>
            <a:noFill/>
          </a:ln>
        </p:spPr>
      </p:pic>
      <p:sp>
        <p:nvSpPr>
          <p:cNvPr id="369" name="Google Shape;369;p34"/>
          <p:cNvSpPr txBox="1"/>
          <p:nvPr>
            <p:ph idx="2" type="body"/>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700"/>
              <a:buNone/>
            </a:pPr>
            <a:r>
              <a:rPr lang="en-US" sz="2600">
                <a:latin typeface="Montserrat ExtraBold"/>
                <a:ea typeface="Montserrat ExtraBold"/>
                <a:cs typeface="Montserrat ExtraBold"/>
                <a:sym typeface="Montserrat ExtraBold"/>
              </a:rPr>
              <a:t>4.2 Kết quả hoạt động (Slide phụ)</a:t>
            </a:r>
            <a:endParaRPr sz="2600">
              <a:latin typeface="Montserrat ExtraBold"/>
              <a:ea typeface="Montserrat ExtraBold"/>
              <a:cs typeface="Montserrat ExtraBold"/>
              <a:sym typeface="Montserrat ExtraBold"/>
            </a:endParaRPr>
          </a:p>
        </p:txBody>
      </p:sp>
      <p:sp>
        <p:nvSpPr>
          <p:cNvPr id="370" name="Google Shape;370;p34"/>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4 </a:t>
            </a:r>
            <a:endParaRPr b="0" i="0" sz="2000" u="none" cap="none" strike="noStrike">
              <a:solidFill>
                <a:srgbClr val="D8D8D8"/>
              </a:solidFill>
              <a:latin typeface="Montserrat SemiBold"/>
              <a:ea typeface="Montserrat SemiBold"/>
              <a:cs typeface="Montserrat SemiBold"/>
              <a:sym typeface="Montserrat SemiBold"/>
            </a:endParaRPr>
          </a:p>
        </p:txBody>
      </p:sp>
      <p:sp>
        <p:nvSpPr>
          <p:cNvPr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id="371" name="Google Shape;371;p34"/>
          <p:cNvSpPr/>
          <p:nvPr/>
        </p:nvSpPr>
        <p:spPr>
          <a:xfrm>
            <a:off x="1057275" y="5682615"/>
            <a:ext cx="7788275" cy="528955"/>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cap="none" strike="noStrike">
                <a:solidFill>
                  <a:srgbClr val="262626"/>
                </a:solidFill>
                <a:latin typeface="Montserrat Medium"/>
                <a:ea typeface="Montserrat Medium"/>
                <a:cs typeface="Montserrat Medium"/>
                <a:sym typeface="Montserrat Medium"/>
              </a:rPr>
              <a:t>Kết quả kiểm thử Node điều khiển thiết bị/ngoại vi</a:t>
            </a:r>
            <a:endParaRPr b="0" i="0" sz="16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4"/>
          <p:cNvPicPr preferRelativeResize="0"/>
          <p:nvPr/>
        </p:nvPicPr>
        <p:blipFill rotWithShape="1">
          <a:blip r:embed="rId3">
            <a:alphaModFix/>
          </a:blip>
          <a:srcRect b="0" l="0" r="0" t="0"/>
          <a:stretch/>
        </p:blipFill>
        <p:spPr>
          <a:xfrm>
            <a:off x="567075" y="1166825"/>
            <a:ext cx="8716799" cy="5031424"/>
          </a:xfrm>
          <a:prstGeom prst="rect">
            <a:avLst/>
          </a:prstGeom>
          <a:noFill/>
          <a:ln>
            <a:noFill/>
          </a:ln>
        </p:spPr>
      </p:pic>
      <p:sp>
        <p:nvSpPr>
          <p:cNvPr id="121" name="Google Shape;121;p4"/>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1.2 So sánh với MCU VC-02 (AI Thinker)</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22" name="Google Shape;122;p4"/>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1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idx="5" type="body"/>
          </p:nvPr>
        </p:nvSpPr>
        <p:spPr>
          <a:xfrm>
            <a:off x="522605" y="1211580"/>
            <a:ext cx="8055610" cy="4914265"/>
          </a:xfrm>
          <a:prstGeom prst="rect">
            <a:avLst/>
          </a:prstGeom>
          <a:noFill/>
          <a:ln>
            <a:noFill/>
          </a:ln>
        </p:spPr>
        <p:txBody>
          <a:bodyPr anchorCtr="0" anchor="t" bIns="0" lIns="0" spcFirstLastPara="1" rIns="0" wrap="square" tIns="0">
            <a:noAutofit/>
          </a:bodyPr>
          <a:lstStyle/>
          <a:p>
            <a:pPr indent="-321945" lvl="0" marL="457200" rtl="0" algn="l">
              <a:lnSpc>
                <a:spcPct val="150000"/>
              </a:lnSpc>
              <a:spcBef>
                <a:spcPts val="1200"/>
              </a:spcBef>
              <a:spcAft>
                <a:spcPts val="0"/>
              </a:spcAft>
              <a:buSzPts val="1470"/>
              <a:buChar char="•"/>
            </a:pPr>
            <a:r>
              <a:rPr lang="en-US" sz="1300">
                <a:solidFill>
                  <a:srgbClr val="262626"/>
                </a:solidFill>
                <a:latin typeface="Montserrat Medium"/>
                <a:ea typeface="Montserrat Medium"/>
                <a:cs typeface="Montserrat Medium"/>
                <a:sym typeface="Montserrat Medium"/>
              </a:rPr>
              <a:t>Thiết bị IoT (Things): Là các thiết bị vật lý như cảm biến hoặc máy móc có khả năng thu thập dữ liệu, hoạt động độc lập và kết nối mạng nhờ bộ xử lý và mô-đun truyền thông.</a:t>
            </a:r>
            <a:endParaRPr sz="13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1200"/>
              </a:spcBef>
              <a:spcAft>
                <a:spcPts val="0"/>
              </a:spcAft>
              <a:buClr>
                <a:schemeClr val="dk1"/>
              </a:buClr>
              <a:buSzPts val="1300"/>
              <a:buFont typeface="Times New Roman"/>
              <a:buChar char="•"/>
            </a:pPr>
            <a:r>
              <a:rPr lang="en-US" sz="1300">
                <a:solidFill>
                  <a:srgbClr val="262626"/>
                </a:solidFill>
                <a:latin typeface="Montserrat Medium"/>
                <a:ea typeface="Montserrat Medium"/>
                <a:cs typeface="Montserrat Medium"/>
                <a:sym typeface="Montserrat Medium"/>
              </a:rPr>
              <a:t>Kết nối (Connectivity):Là cách các thiết bị IoT truyền dữ liệu, sử dụng công nghệ như Wi-Fi, Bluetooth, 4G/5G, hoặc LPWAN. Việc chọn kết nối phụ thuộc vào khoảng cách, tốc độ và năng lượng tiêu thụ.</a:t>
            </a:r>
            <a:endParaRPr sz="13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1200"/>
              </a:spcBef>
              <a:spcAft>
                <a:spcPts val="0"/>
              </a:spcAft>
              <a:buClr>
                <a:schemeClr val="dk1"/>
              </a:buClr>
              <a:buSzPts val="1300"/>
              <a:buFont typeface="Times New Roman"/>
              <a:buChar char="•"/>
            </a:pPr>
            <a:r>
              <a:rPr lang="en-US" sz="1300">
                <a:solidFill>
                  <a:srgbClr val="262626"/>
                </a:solidFill>
                <a:latin typeface="Montserrat Medium"/>
                <a:ea typeface="Montserrat Medium"/>
                <a:cs typeface="Montserrat Medium"/>
                <a:sym typeface="Montserrat Medium"/>
              </a:rPr>
              <a:t>Nền tảng IoT (IoT Platform): Là phần mềm trung gian kết nối thiết bị, thu thập và xử lý dữ liệu, lưu trữ trên đám mây và hỗ trợ phân tích để tạo ra thông tin và ứng dụng hữu ích.</a:t>
            </a:r>
            <a:endParaRPr sz="1300">
              <a:solidFill>
                <a:srgbClr val="262626"/>
              </a:solidFill>
              <a:latin typeface="Montserrat Medium"/>
              <a:ea typeface="Montserrat Medium"/>
              <a:cs typeface="Montserrat Medium"/>
              <a:sym typeface="Montserrat Medium"/>
            </a:endParaRPr>
          </a:p>
          <a:p>
            <a:pPr indent="-311150" lvl="0" marL="457200" rtl="0" algn="l">
              <a:lnSpc>
                <a:spcPct val="150000"/>
              </a:lnSpc>
              <a:spcBef>
                <a:spcPts val="1200"/>
              </a:spcBef>
              <a:spcAft>
                <a:spcPts val="0"/>
              </a:spcAft>
              <a:buClr>
                <a:schemeClr val="dk1"/>
              </a:buClr>
              <a:buSzPts val="1300"/>
              <a:buFont typeface="Times New Roman"/>
              <a:buChar char="•"/>
            </a:pPr>
            <a:r>
              <a:rPr lang="en-US" sz="1300">
                <a:solidFill>
                  <a:srgbClr val="262626"/>
                </a:solidFill>
                <a:latin typeface="Montserrat Medium"/>
                <a:ea typeface="Montserrat Medium"/>
                <a:cs typeface="Montserrat Medium"/>
                <a:sym typeface="Montserrat Medium"/>
              </a:rPr>
              <a:t>Ứng dụng (Applications): Là phần mềm trên nền tảng IoT thực hiện chức năng cụ thể, giúp người dùng tương tác, giám sát và ra quyết định.</a:t>
            </a:r>
            <a:endParaRPr b="1" sz="1300">
              <a:solidFill>
                <a:srgbClr val="262626"/>
              </a:solidFill>
              <a:latin typeface="Montserrat Medium"/>
              <a:ea typeface="Montserrat Medium"/>
              <a:cs typeface="Montserrat Medium"/>
              <a:sym typeface="Montserrat Medium"/>
            </a:endParaRPr>
          </a:p>
          <a:p>
            <a:pPr indent="0" lvl="0" marL="457200" rtl="0" algn="l">
              <a:lnSpc>
                <a:spcPct val="115000"/>
              </a:lnSpc>
              <a:spcBef>
                <a:spcPts val="1200"/>
              </a:spcBef>
              <a:spcAft>
                <a:spcPts val="0"/>
              </a:spcAft>
              <a:buSzPts val="1470"/>
              <a:buNone/>
            </a:pPr>
            <a:r>
              <a:t/>
            </a:r>
            <a:endParaRPr sz="1300">
              <a:solidFill>
                <a:srgbClr val="262626"/>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SzPts val="1470"/>
              <a:buNone/>
            </a:pPr>
            <a:r>
              <a:t/>
            </a:r>
            <a:endParaRPr sz="1300">
              <a:solidFill>
                <a:srgbClr val="262626"/>
              </a:solidFill>
              <a:latin typeface="Montserrat Medium"/>
              <a:ea typeface="Montserrat Medium"/>
              <a:cs typeface="Montserrat Medium"/>
              <a:sym typeface="Montserrat Medium"/>
            </a:endParaRPr>
          </a:p>
          <a:p>
            <a:pPr indent="0" lvl="0" marL="0" rtl="0" algn="l">
              <a:lnSpc>
                <a:spcPct val="138000"/>
              </a:lnSpc>
              <a:spcBef>
                <a:spcPts val="1200"/>
              </a:spcBef>
              <a:spcAft>
                <a:spcPts val="0"/>
              </a:spcAft>
              <a:buSzPts val="1470"/>
              <a:buNone/>
            </a:pPr>
            <a:r>
              <a:t/>
            </a:r>
            <a:endParaRPr sz="1300">
              <a:solidFill>
                <a:srgbClr val="262626"/>
              </a:solidFill>
              <a:latin typeface="Montserrat Medium"/>
              <a:ea typeface="Montserrat Medium"/>
              <a:cs typeface="Montserrat Medium"/>
              <a:sym typeface="Montserrat Medium"/>
            </a:endParaRPr>
          </a:p>
        </p:txBody>
      </p:sp>
      <p:pic>
        <p:nvPicPr>
          <p:cNvPr id="128" name="Google Shape;128;p5"/>
          <p:cNvPicPr preferRelativeResize="0"/>
          <p:nvPr/>
        </p:nvPicPr>
        <p:blipFill rotWithShape="1">
          <a:blip r:embed="rId3">
            <a:alphaModFix/>
          </a:blip>
          <a:srcRect b="0" l="0" r="0" t="0"/>
          <a:stretch/>
        </p:blipFill>
        <p:spPr>
          <a:xfrm>
            <a:off x="889680" y="4628930"/>
            <a:ext cx="3290499" cy="1790901"/>
          </a:xfrm>
          <a:prstGeom prst="rect">
            <a:avLst/>
          </a:prstGeom>
          <a:noFill/>
          <a:ln>
            <a:noFill/>
          </a:ln>
        </p:spPr>
      </p:pic>
      <p:pic>
        <p:nvPicPr>
          <p:cNvPr id="129" name="Google Shape;129;p5"/>
          <p:cNvPicPr preferRelativeResize="0"/>
          <p:nvPr/>
        </p:nvPicPr>
        <p:blipFill rotWithShape="1">
          <a:blip r:embed="rId4">
            <a:alphaModFix/>
          </a:blip>
          <a:srcRect b="0" l="0" r="0" t="0"/>
          <a:stretch/>
        </p:blipFill>
        <p:spPr>
          <a:xfrm>
            <a:off x="5348440" y="4628930"/>
            <a:ext cx="3429000" cy="1790900"/>
          </a:xfrm>
          <a:prstGeom prst="rect">
            <a:avLst/>
          </a:prstGeom>
          <a:noFill/>
          <a:ln>
            <a:noFill/>
          </a:ln>
        </p:spPr>
      </p:pic>
      <p:sp>
        <p:nvSpPr>
          <p:cNvPr id="130" name="Google Shape;130;p5"/>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2.1 Internet of Things (IoT)</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31" name="Google Shape;131;p5"/>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idx="5" type="body"/>
          </p:nvPr>
        </p:nvSpPr>
        <p:spPr>
          <a:xfrm>
            <a:off x="522605" y="1163955"/>
            <a:ext cx="8055610" cy="3438525"/>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SzPts val="1470"/>
              <a:buNone/>
            </a:pPr>
            <a:r>
              <a:rPr lang="en-US" sz="2400">
                <a:solidFill>
                  <a:srgbClr val="262626"/>
                </a:solidFill>
                <a:latin typeface="Montserrat ExtraBold"/>
                <a:ea typeface="Montserrat ExtraBold"/>
                <a:cs typeface="Montserrat ExtraBold"/>
                <a:sym typeface="Montserrat ExtraBold"/>
              </a:rPr>
              <a:t>Wi-Fi</a:t>
            </a:r>
            <a:endParaRPr sz="2400">
              <a:solidFill>
                <a:srgbClr val="262626"/>
              </a:solidFill>
              <a:latin typeface="Montserrat ExtraBold"/>
              <a:ea typeface="Montserrat ExtraBold"/>
              <a:cs typeface="Montserrat ExtraBold"/>
              <a:sym typeface="Montserrat ExtraBold"/>
            </a:endParaRPr>
          </a:p>
          <a:p>
            <a:pPr indent="0" lvl="0" marL="0" rtl="0" algn="l">
              <a:lnSpc>
                <a:spcPct val="115000"/>
              </a:lnSpc>
              <a:spcBef>
                <a:spcPts val="1200"/>
              </a:spcBef>
              <a:spcAft>
                <a:spcPts val="0"/>
              </a:spcAft>
              <a:buSzPts val="1470"/>
              <a:buNone/>
            </a:pPr>
            <a:r>
              <a:rPr lang="en-US" sz="1600">
                <a:solidFill>
                  <a:srgbClr val="262626"/>
                </a:solidFill>
                <a:latin typeface="Montserrat Medium"/>
                <a:ea typeface="Montserrat Medium"/>
                <a:cs typeface="Montserrat Medium"/>
                <a:sym typeface="Montserrat Medium"/>
              </a:rPr>
              <a:t>Cơ sở lý thuyết của Wi-Fi dựa trên các tiêu chuẩn IEEE 802.11, quy định cách truyền dữ liệu, tốc độ và băng tần. Các phiên bản tiêu biểu gồm:</a:t>
            </a: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120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802.11b/g</a:t>
            </a:r>
            <a:r>
              <a:rPr lang="en-US" sz="1600">
                <a:solidFill>
                  <a:srgbClr val="262626"/>
                </a:solidFill>
                <a:latin typeface="Montserrat Medium"/>
                <a:ea typeface="Montserrat Medium"/>
                <a:cs typeface="Montserrat Medium"/>
                <a:sym typeface="Montserrat Medium"/>
              </a:rPr>
              <a:t>: hoạt động ở 2.4 GHz, tốc độ đến 54 Mbps.</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802.11a</a:t>
            </a:r>
            <a:r>
              <a:rPr lang="en-US" sz="1600">
                <a:solidFill>
                  <a:srgbClr val="262626"/>
                </a:solidFill>
                <a:latin typeface="Montserrat Medium"/>
                <a:ea typeface="Montserrat Medium"/>
                <a:cs typeface="Montserrat Medium"/>
                <a:sym typeface="Montserrat Medium"/>
              </a:rPr>
              <a:t>: 5 GHz, tốc độ 54 Mbps.</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802.11n (Wi-Fi 4)</a:t>
            </a:r>
            <a:r>
              <a:rPr lang="en-US" sz="1600">
                <a:solidFill>
                  <a:srgbClr val="262626"/>
                </a:solidFill>
                <a:latin typeface="Montserrat Medium"/>
                <a:ea typeface="Montserrat Medium"/>
                <a:cs typeface="Montserrat Medium"/>
                <a:sym typeface="Montserrat Medium"/>
              </a:rPr>
              <a:t>: hỗ trợ MIMO, hoạt động ở 2.4 GHz và 5 GHz, tăng tốc độ và phạm vi.</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802.11ac (Wi-Fi 5)</a:t>
            </a:r>
            <a:r>
              <a:rPr lang="en-US" sz="1600">
                <a:solidFill>
                  <a:srgbClr val="262626"/>
                </a:solidFill>
                <a:latin typeface="Montserrat Medium"/>
                <a:ea typeface="Montserrat Medium"/>
                <a:cs typeface="Montserrat Medium"/>
                <a:sym typeface="Montserrat Medium"/>
              </a:rPr>
              <a:t>: dùng 5 GHz, hỗ trợ MU-MIMO và băng thông rộng.</a:t>
            </a:r>
            <a:br>
              <a:rPr lang="en-US" sz="1600">
                <a:solidFill>
                  <a:srgbClr val="262626"/>
                </a:solidFill>
                <a:latin typeface="Montserrat Medium"/>
                <a:ea typeface="Montserrat Medium"/>
                <a:cs typeface="Montserrat Medium"/>
                <a:sym typeface="Montserrat Medium"/>
              </a:rPr>
            </a:br>
            <a:endParaRPr sz="1600">
              <a:solidFill>
                <a:srgbClr val="262626"/>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chemeClr val="dk1"/>
              </a:buClr>
              <a:buSzPts val="1300"/>
              <a:buChar char="●"/>
            </a:pPr>
            <a:r>
              <a:rPr b="1" lang="en-US" sz="1600">
                <a:solidFill>
                  <a:srgbClr val="262626"/>
                </a:solidFill>
                <a:latin typeface="Montserrat Medium"/>
                <a:ea typeface="Montserrat Medium"/>
                <a:cs typeface="Montserrat Medium"/>
                <a:sym typeface="Montserrat Medium"/>
              </a:rPr>
              <a:t>802.11ax (Wi-Fi 6)</a:t>
            </a:r>
            <a:r>
              <a:rPr lang="en-US" sz="1600">
                <a:solidFill>
                  <a:srgbClr val="262626"/>
                </a:solidFill>
                <a:latin typeface="Montserrat Medium"/>
                <a:ea typeface="Montserrat Medium"/>
                <a:cs typeface="Montserrat Medium"/>
                <a:sym typeface="Montserrat Medium"/>
              </a:rPr>
              <a:t>: cải thiện tốc độ, hiệu suất, dùng OFDMA, hỗ trợ 2.4 GHz, 5 GHz và 6 GHz (Wi-Fi 6E).</a:t>
            </a:r>
            <a:br>
              <a:rPr lang="en-US" sz="1600">
                <a:solidFill>
                  <a:srgbClr val="262626"/>
                </a:solidFill>
                <a:latin typeface="Montserrat Medium"/>
                <a:ea typeface="Montserrat Medium"/>
                <a:cs typeface="Montserrat Medium"/>
                <a:sym typeface="Montserrat Medium"/>
              </a:rPr>
            </a:br>
            <a:endParaRPr sz="1300">
              <a:solidFill>
                <a:srgbClr val="262626"/>
              </a:solidFill>
            </a:endParaRPr>
          </a:p>
          <a:p>
            <a:pPr indent="0" lvl="0" marL="457200" rtl="0" algn="l">
              <a:lnSpc>
                <a:spcPct val="129000"/>
              </a:lnSpc>
              <a:spcBef>
                <a:spcPts val="1200"/>
              </a:spcBef>
              <a:spcAft>
                <a:spcPts val="0"/>
              </a:spcAft>
              <a:buSzPts val="1470"/>
              <a:buNone/>
            </a:pPr>
            <a:r>
              <a:t/>
            </a:r>
            <a:endParaRPr sz="1300">
              <a:solidFill>
                <a:srgbClr val="262626"/>
              </a:solidFill>
            </a:endParaRPr>
          </a:p>
        </p:txBody>
      </p:sp>
      <p:pic>
        <p:nvPicPr>
          <p:cNvPr id="137" name="Google Shape;137;p6"/>
          <p:cNvPicPr preferRelativeResize="0"/>
          <p:nvPr/>
        </p:nvPicPr>
        <p:blipFill rotWithShape="1">
          <a:blip r:embed="rId3">
            <a:alphaModFix/>
          </a:blip>
          <a:srcRect b="0" l="0" r="0" t="0"/>
          <a:stretch/>
        </p:blipFill>
        <p:spPr>
          <a:xfrm>
            <a:off x="7587615" y="2112645"/>
            <a:ext cx="2291715" cy="1399540"/>
          </a:xfrm>
          <a:prstGeom prst="rect">
            <a:avLst/>
          </a:prstGeom>
          <a:noFill/>
          <a:ln>
            <a:noFill/>
          </a:ln>
        </p:spPr>
      </p:pic>
      <p:sp>
        <p:nvSpPr>
          <p:cNvPr id="138" name="Google Shape;138;p6"/>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2.2 Giao tiếp thức truyền thông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39" name="Google Shape;139;p6"/>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idx="5" type="body"/>
          </p:nvPr>
        </p:nvSpPr>
        <p:spPr>
          <a:xfrm>
            <a:off x="431165" y="1155065"/>
            <a:ext cx="9208135" cy="4887595"/>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400">
                <a:solidFill>
                  <a:srgbClr val="262626"/>
                </a:solidFill>
                <a:latin typeface="Montserrat ExtraBold"/>
                <a:ea typeface="Montserrat ExtraBold"/>
                <a:cs typeface="Montserrat ExtraBold"/>
                <a:sym typeface="Montserrat ExtraBold"/>
              </a:rPr>
              <a:t>I2S</a:t>
            </a:r>
            <a:endParaRPr sz="1100">
              <a:solidFill>
                <a:srgbClr val="262626"/>
              </a:solidFill>
            </a:endParaRPr>
          </a:p>
          <a:p>
            <a:pPr indent="0" lvl="0" marL="0" rtl="0" algn="l">
              <a:lnSpc>
                <a:spcPct val="115000"/>
              </a:lnSpc>
              <a:spcBef>
                <a:spcPts val="1200"/>
              </a:spcBef>
              <a:spcAft>
                <a:spcPts val="0"/>
              </a:spcAft>
              <a:buClr>
                <a:schemeClr val="dk1"/>
              </a:buClr>
              <a:buSzPts val="1100"/>
              <a:buFont typeface="Arial"/>
              <a:buNone/>
            </a:pPr>
            <a:r>
              <a:rPr lang="en-US" sz="1600">
                <a:solidFill>
                  <a:srgbClr val="262626"/>
                </a:solidFill>
                <a:latin typeface="Montserrat Medium"/>
                <a:ea typeface="Montserrat Medium"/>
                <a:cs typeface="Montserrat Medium"/>
                <a:sym typeface="Montserrat Medium"/>
              </a:rPr>
              <a:t>Sử dụng ba tín hiệu chính:</a:t>
            </a:r>
            <a:endParaRPr sz="1600">
              <a:solidFill>
                <a:srgbClr val="262626"/>
              </a:solidFill>
              <a:latin typeface="Montserrat Medium"/>
              <a:ea typeface="Montserrat Medium"/>
              <a:cs typeface="Montserrat Medium"/>
              <a:sym typeface="Montserrat Medium"/>
            </a:endParaRPr>
          </a:p>
          <a:p>
            <a:pPr indent="-298450" lvl="0" marL="457200" rtl="0" algn="l">
              <a:lnSpc>
                <a:spcPct val="150000"/>
              </a:lnSpc>
              <a:spcBef>
                <a:spcPts val="1200"/>
              </a:spcBef>
              <a:spcAft>
                <a:spcPts val="0"/>
              </a:spcAft>
              <a:buClr>
                <a:schemeClr val="dk1"/>
              </a:buClr>
              <a:buSzPts val="1100"/>
              <a:buChar char="●"/>
            </a:pPr>
            <a:r>
              <a:rPr b="1" lang="en-US" sz="1600">
                <a:solidFill>
                  <a:srgbClr val="262626"/>
                </a:solidFill>
                <a:latin typeface="Montserrat Medium"/>
                <a:ea typeface="Montserrat Medium"/>
                <a:cs typeface="Montserrat Medium"/>
                <a:sym typeface="Montserrat Medium"/>
              </a:rPr>
              <a:t>SCK (Serial Clock)</a:t>
            </a:r>
            <a:r>
              <a:rPr lang="en-US" sz="1600">
                <a:solidFill>
                  <a:srgbClr val="262626"/>
                </a:solidFill>
                <a:latin typeface="Montserrat Medium"/>
                <a:ea typeface="Montserrat Medium"/>
                <a:cs typeface="Montserrat Medium"/>
                <a:sym typeface="Montserrat Medium"/>
              </a:rPr>
              <a:t>: Đây là xung nhịp đồng bộ, tạo ra bởi thiết bị chủ (master). Tốc độ xung nhịp xác định tốc độ bit của dữ liệu âm thanh.</a:t>
            </a:r>
            <a:endParaRPr b="1" sz="1600">
              <a:solidFill>
                <a:srgbClr val="262626"/>
              </a:solidFill>
              <a:latin typeface="Montserrat Medium"/>
              <a:ea typeface="Montserrat Medium"/>
              <a:cs typeface="Montserrat Medium"/>
              <a:sym typeface="Montserrat Medium"/>
            </a:endParaRPr>
          </a:p>
          <a:p>
            <a:pPr indent="-298450" lvl="0" marL="457200" rtl="0" algn="l">
              <a:lnSpc>
                <a:spcPct val="150000"/>
              </a:lnSpc>
              <a:spcBef>
                <a:spcPts val="1200"/>
              </a:spcBef>
              <a:spcAft>
                <a:spcPts val="0"/>
              </a:spcAft>
              <a:buClr>
                <a:schemeClr val="dk1"/>
              </a:buClr>
              <a:buSzPts val="1100"/>
              <a:buChar char="●"/>
            </a:pPr>
            <a:r>
              <a:rPr b="1" lang="en-US" sz="1600">
                <a:solidFill>
                  <a:srgbClr val="262626"/>
                </a:solidFill>
                <a:latin typeface="Montserrat Medium"/>
                <a:ea typeface="Montserrat Medium"/>
                <a:cs typeface="Montserrat Medium"/>
                <a:sym typeface="Montserrat Medium"/>
              </a:rPr>
              <a:t>WS (Word Select)</a:t>
            </a:r>
            <a:r>
              <a:rPr lang="en-US" sz="1600">
                <a:solidFill>
                  <a:srgbClr val="262626"/>
                </a:solidFill>
                <a:latin typeface="Montserrat Medium"/>
                <a:ea typeface="Montserrat Medium"/>
                <a:cs typeface="Montserrat Medium"/>
                <a:sym typeface="Montserrat Medium"/>
              </a:rPr>
              <a:t>: Hay LRCLK (Left/Right Clock) hoặc Frame Sync (FS), có nhiệm vụ chọn kênh âm thanh.</a:t>
            </a:r>
            <a:endParaRPr b="1" sz="1600">
              <a:solidFill>
                <a:srgbClr val="262626"/>
              </a:solidFill>
              <a:latin typeface="Montserrat Medium"/>
              <a:ea typeface="Montserrat Medium"/>
              <a:cs typeface="Montserrat Medium"/>
              <a:sym typeface="Montserrat Medium"/>
            </a:endParaRPr>
          </a:p>
          <a:p>
            <a:pPr indent="-298450" lvl="0" marL="457200" rtl="0" algn="l">
              <a:lnSpc>
                <a:spcPct val="150000"/>
              </a:lnSpc>
              <a:spcBef>
                <a:spcPts val="1200"/>
              </a:spcBef>
              <a:spcAft>
                <a:spcPts val="0"/>
              </a:spcAft>
              <a:buClr>
                <a:schemeClr val="dk1"/>
              </a:buClr>
              <a:buSzPts val="1100"/>
              <a:buChar char="●"/>
            </a:pPr>
            <a:r>
              <a:rPr b="1" lang="en-US" sz="1600">
                <a:solidFill>
                  <a:srgbClr val="262626"/>
                </a:solidFill>
                <a:latin typeface="Montserrat Medium"/>
                <a:ea typeface="Montserrat Medium"/>
                <a:cs typeface="Montserrat Medium"/>
                <a:sym typeface="Montserrat Medium"/>
              </a:rPr>
              <a:t>SD (Serial Data)</a:t>
            </a:r>
            <a:r>
              <a:rPr lang="en-US" sz="1600">
                <a:solidFill>
                  <a:srgbClr val="262626"/>
                </a:solidFill>
                <a:latin typeface="Montserrat Medium"/>
                <a:ea typeface="Montserrat Medium"/>
                <a:cs typeface="Montserrat Medium"/>
                <a:sym typeface="Montserrat Medium"/>
              </a:rPr>
              <a:t>: Là đường truyền dữ liệu âm thanh thực tế. Dữ liệu được truyền tuần tự, từng bit theo xung SCK.</a:t>
            </a:r>
            <a:endParaRPr sz="1600">
              <a:solidFill>
                <a:srgbClr val="262626"/>
              </a:solidFill>
              <a:latin typeface="Montserrat Medium"/>
              <a:ea typeface="Montserrat Medium"/>
              <a:cs typeface="Montserrat Medium"/>
              <a:sym typeface="Montserrat Medium"/>
            </a:endParaRPr>
          </a:p>
          <a:p>
            <a:pPr indent="-298450" lvl="0" marL="457200" rtl="0" algn="l">
              <a:lnSpc>
                <a:spcPct val="150000"/>
              </a:lnSpc>
              <a:spcBef>
                <a:spcPts val="1200"/>
              </a:spcBef>
              <a:spcAft>
                <a:spcPts val="0"/>
              </a:spcAft>
              <a:buClr>
                <a:schemeClr val="dk1"/>
              </a:buClr>
              <a:buSzPts val="1100"/>
              <a:buChar char="●"/>
            </a:pPr>
            <a:r>
              <a:rPr lang="en-US" sz="1600">
                <a:solidFill>
                  <a:srgbClr val="262626"/>
                </a:solidFill>
                <a:latin typeface="Montserrat Medium"/>
                <a:ea typeface="Montserrat Medium"/>
                <a:cs typeface="Montserrat Medium"/>
                <a:sym typeface="Montserrat Medium"/>
              </a:rPr>
              <a:t>Ngoài ba đường tín hiệu cơ bản trên, một số thiết bị còn có thêm đường </a:t>
            </a:r>
            <a:r>
              <a:rPr b="1" lang="en-US" sz="1600">
                <a:solidFill>
                  <a:srgbClr val="262626"/>
                </a:solidFill>
                <a:latin typeface="Montserrat Medium"/>
                <a:ea typeface="Montserrat Medium"/>
                <a:cs typeface="Montserrat Medium"/>
                <a:sym typeface="Montserrat Medium"/>
              </a:rPr>
              <a:t>MCLK (Master Clock)</a:t>
            </a:r>
            <a:r>
              <a:rPr lang="en-US" sz="1600">
                <a:solidFill>
                  <a:srgbClr val="262626"/>
                </a:solidFill>
                <a:latin typeface="Montserrat Medium"/>
                <a:ea typeface="Montserrat Medium"/>
                <a:cs typeface="Montserrat Medium"/>
                <a:sym typeface="Montserrat Medium"/>
              </a:rPr>
              <a:t> để cung cấp một xung nhịp tham chiếu cho các thiết bị phụ (slave), giúp chúng đồng bộ hóa hoạt động nội bộ.</a:t>
            </a:r>
            <a:endParaRPr b="1" sz="1600">
              <a:solidFill>
                <a:srgbClr val="262626"/>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t/>
            </a:r>
            <a:endParaRPr sz="1100">
              <a:solidFill>
                <a:srgbClr val="262626"/>
              </a:solidFill>
            </a:endParaRPr>
          </a:p>
          <a:p>
            <a:pPr indent="0" lvl="0" marL="0" rtl="0" algn="l">
              <a:lnSpc>
                <a:spcPct val="115000"/>
              </a:lnSpc>
              <a:spcBef>
                <a:spcPts val="1200"/>
              </a:spcBef>
              <a:spcAft>
                <a:spcPts val="0"/>
              </a:spcAft>
              <a:buSzPts val="1470"/>
              <a:buNone/>
            </a:pPr>
            <a:r>
              <a:t/>
            </a:r>
            <a:endParaRPr sz="1100">
              <a:solidFill>
                <a:srgbClr val="262626"/>
              </a:solidFill>
            </a:endParaRPr>
          </a:p>
          <a:p>
            <a:pPr indent="0" lvl="0" marL="457200" rtl="0" algn="l">
              <a:lnSpc>
                <a:spcPct val="129000"/>
              </a:lnSpc>
              <a:spcBef>
                <a:spcPts val="1200"/>
              </a:spcBef>
              <a:spcAft>
                <a:spcPts val="0"/>
              </a:spcAft>
              <a:buSzPts val="1470"/>
              <a:buNone/>
            </a:pPr>
            <a:r>
              <a:t/>
            </a:r>
            <a:endParaRPr sz="1100">
              <a:solidFill>
                <a:srgbClr val="262626"/>
              </a:solidFill>
            </a:endParaRPr>
          </a:p>
        </p:txBody>
      </p:sp>
      <p:sp>
        <p:nvSpPr>
          <p:cNvPr id="145" name="Google Shape;145;p7"/>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2.2 Giao tiếp thức truyền thông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46" name="Google Shape;146;p7"/>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2.2 Giao tiếp thức truyền thông</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52" name="Google Shape;152;p8"/>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pic>
        <p:nvPicPr>
          <p:cNvPr id="153" name="Google Shape;153;p8"/>
          <p:cNvPicPr preferRelativeResize="0"/>
          <p:nvPr/>
        </p:nvPicPr>
        <p:blipFill rotWithShape="1">
          <a:blip r:embed="rId3">
            <a:alphaModFix/>
          </a:blip>
          <a:srcRect b="0" l="0" r="0" t="0"/>
          <a:stretch/>
        </p:blipFill>
        <p:spPr>
          <a:xfrm>
            <a:off x="1139190" y="1823720"/>
            <a:ext cx="7623810" cy="2325370"/>
          </a:xfrm>
          <a:prstGeom prst="rect">
            <a:avLst/>
          </a:prstGeom>
          <a:noFill/>
          <a:ln>
            <a:noFill/>
          </a:ln>
        </p:spPr>
      </p:pic>
      <p:sp>
        <p:nvSpPr>
          <p:cNvPr id="154" name="Google Shape;154;p8"/>
          <p:cNvSpPr txBox="1"/>
          <p:nvPr/>
        </p:nvSpPr>
        <p:spPr>
          <a:xfrm>
            <a:off x="3301365" y="4548505"/>
            <a:ext cx="3300730" cy="3371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262626"/>
                </a:solidFill>
                <a:latin typeface="Montserrat Medium"/>
                <a:ea typeface="Montserrat Medium"/>
                <a:cs typeface="Montserrat Medium"/>
                <a:sym typeface="Montserrat Medium"/>
              </a:rPr>
              <a:t>Cấu trúc khung truyền I2S</a:t>
            </a:r>
            <a:endParaRPr b="0" i="0" sz="1600" u="none" cap="none" strike="noStrike">
              <a:solidFill>
                <a:srgbClr val="262626"/>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idx="5" type="body"/>
          </p:nvPr>
        </p:nvSpPr>
        <p:spPr>
          <a:xfrm>
            <a:off x="522605" y="1211580"/>
            <a:ext cx="8055610" cy="1296670"/>
          </a:xfrm>
          <a:prstGeom prst="rect">
            <a:avLst/>
          </a:prstGeom>
          <a:noFill/>
          <a:ln>
            <a:noFill/>
          </a:ln>
        </p:spPr>
        <p:txBody>
          <a:bodyPr anchorCtr="0" anchor="t" bIns="0" lIns="0" spcFirstLastPara="1" rIns="0" wrap="square" tIns="0">
            <a:noAutofit/>
          </a:bodyPr>
          <a:lstStyle/>
          <a:p>
            <a:pPr indent="-311150" lvl="0" marL="457200" rtl="0" algn="l">
              <a:lnSpc>
                <a:spcPct val="129000"/>
              </a:lnSpc>
              <a:spcBef>
                <a:spcPts val="1000"/>
              </a:spcBef>
              <a:spcAft>
                <a:spcPts val="0"/>
              </a:spcAft>
              <a:buClr>
                <a:schemeClr val="dk1"/>
              </a:buClr>
              <a:buSzPts val="1300"/>
              <a:buChar char="•"/>
            </a:pPr>
            <a:r>
              <a:rPr lang="en-US">
                <a:solidFill>
                  <a:srgbClr val="262626"/>
                </a:solidFill>
                <a:latin typeface="Montserrat Medium"/>
                <a:ea typeface="Montserrat Medium"/>
                <a:cs typeface="Montserrat Medium"/>
                <a:sym typeface="Montserrat Medium"/>
              </a:rPr>
              <a:t>Home Assistant (HA) là nền tảng mã nguồn mở dùng để tự động hóa và điều khiển thiết bị nhà thông minh.</a:t>
            </a:r>
            <a:endParaRPr>
              <a:solidFill>
                <a:srgbClr val="262626"/>
              </a:solidFill>
              <a:latin typeface="Montserrat Medium"/>
              <a:ea typeface="Montserrat Medium"/>
              <a:cs typeface="Montserrat Medium"/>
              <a:sym typeface="Montserrat Medium"/>
            </a:endParaRPr>
          </a:p>
          <a:p>
            <a:pPr indent="-311150" lvl="0" marL="457200" rtl="0" algn="l">
              <a:lnSpc>
                <a:spcPct val="129000"/>
              </a:lnSpc>
              <a:spcBef>
                <a:spcPts val="0"/>
              </a:spcBef>
              <a:spcAft>
                <a:spcPts val="0"/>
              </a:spcAft>
              <a:buClr>
                <a:schemeClr val="dk1"/>
              </a:buClr>
              <a:buSzPts val="1300"/>
              <a:buChar char="•"/>
            </a:pPr>
            <a:r>
              <a:rPr lang="en-US">
                <a:solidFill>
                  <a:srgbClr val="262626"/>
                </a:solidFill>
                <a:latin typeface="Montserrat Medium"/>
                <a:ea typeface="Montserrat Medium"/>
                <a:cs typeface="Montserrat Medium"/>
                <a:sym typeface="Montserrat Medium"/>
              </a:rPr>
              <a:t>Phát triển bằng Python, hỗ trợ hàng nghìn thiết bị và dịch vụ.</a:t>
            </a:r>
            <a:endParaRPr>
              <a:solidFill>
                <a:srgbClr val="262626"/>
              </a:solidFill>
              <a:latin typeface="Montserrat Medium"/>
              <a:ea typeface="Montserrat Medium"/>
              <a:cs typeface="Montserrat Medium"/>
              <a:sym typeface="Montserrat Medium"/>
            </a:endParaRPr>
          </a:p>
          <a:p>
            <a:pPr indent="-311150" lvl="0" marL="457200" rtl="0" algn="l">
              <a:lnSpc>
                <a:spcPct val="129000"/>
              </a:lnSpc>
              <a:spcBef>
                <a:spcPts val="0"/>
              </a:spcBef>
              <a:spcAft>
                <a:spcPts val="0"/>
              </a:spcAft>
              <a:buClr>
                <a:schemeClr val="dk1"/>
              </a:buClr>
              <a:buSzPts val="1300"/>
              <a:buChar char="•"/>
            </a:pPr>
            <a:r>
              <a:rPr lang="en-US">
                <a:solidFill>
                  <a:srgbClr val="262626"/>
                </a:solidFill>
                <a:latin typeface="Montserrat Medium"/>
                <a:ea typeface="Montserrat Medium"/>
                <a:cs typeface="Montserrat Medium"/>
                <a:sym typeface="Montserrat Medium"/>
              </a:rPr>
              <a:t>Cho phép điều khiển qua web, ứng dụng di động, hoặc giọng nói.</a:t>
            </a:r>
            <a:endParaRPr>
              <a:solidFill>
                <a:srgbClr val="262626"/>
              </a:solidFill>
              <a:latin typeface="Montserrat Medium"/>
              <a:ea typeface="Montserrat Medium"/>
              <a:cs typeface="Montserrat Medium"/>
              <a:sym typeface="Montserrat Medium"/>
            </a:endParaRPr>
          </a:p>
        </p:txBody>
      </p:sp>
      <p:pic>
        <p:nvPicPr>
          <p:cNvPr id="160" name="Google Shape;160;p9"/>
          <p:cNvPicPr preferRelativeResize="0"/>
          <p:nvPr/>
        </p:nvPicPr>
        <p:blipFill rotWithShape="1">
          <a:blip r:embed="rId3">
            <a:alphaModFix/>
          </a:blip>
          <a:srcRect b="0" l="0" r="0" t="0"/>
          <a:stretch/>
        </p:blipFill>
        <p:spPr>
          <a:xfrm>
            <a:off x="1245235" y="2625725"/>
            <a:ext cx="7412355" cy="3744595"/>
          </a:xfrm>
          <a:prstGeom prst="rect">
            <a:avLst/>
          </a:prstGeom>
          <a:noFill/>
          <a:ln>
            <a:noFill/>
          </a:ln>
        </p:spPr>
      </p:pic>
      <p:sp>
        <p:nvSpPr>
          <p:cNvPr id="161" name="Google Shape;161;p9"/>
          <p:cNvSpPr txBox="1"/>
          <p:nvPr/>
        </p:nvSpPr>
        <p:spPr>
          <a:xfrm>
            <a:off x="338515" y="311571"/>
            <a:ext cx="6837900"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700"/>
              <a:buFont typeface="Arial"/>
              <a:buNone/>
            </a:pPr>
            <a:r>
              <a:rPr b="0" i="0" lang="en-US" sz="2600" u="none" cap="none" strike="noStrike">
                <a:solidFill>
                  <a:schemeClr val="lt1"/>
                </a:solidFill>
                <a:latin typeface="Montserrat ExtraBold"/>
                <a:ea typeface="Montserrat ExtraBold"/>
                <a:cs typeface="Montserrat ExtraBold"/>
                <a:sym typeface="Montserrat ExtraBold"/>
              </a:rPr>
              <a:t>2.3 Home Assistant (HA)</a:t>
            </a:r>
            <a:endParaRPr b="0" i="0" sz="2600" u="none" cap="none" strike="noStrike">
              <a:solidFill>
                <a:schemeClr val="lt1"/>
              </a:solidFill>
              <a:latin typeface="Montserrat ExtraBold"/>
              <a:ea typeface="Montserrat ExtraBold"/>
              <a:cs typeface="Montserrat ExtraBold"/>
              <a:sym typeface="Montserrat ExtraBold"/>
            </a:endParaRPr>
          </a:p>
        </p:txBody>
      </p:sp>
      <p:sp>
        <p:nvSpPr>
          <p:cNvPr id="162" name="Google Shape;162;p9"/>
          <p:cNvSpPr txBox="1"/>
          <p:nvPr/>
        </p:nvSpPr>
        <p:spPr>
          <a:xfrm>
            <a:off x="7912095" y="404340"/>
            <a:ext cx="1643400" cy="3073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D8D8D8"/>
              </a:buClr>
              <a:buSzPts val="1600"/>
              <a:buFont typeface="Arial"/>
              <a:buNone/>
            </a:pPr>
            <a:r>
              <a:rPr b="0" i="0" lang="en-US" sz="2000" u="none" cap="none" strike="noStrike">
                <a:solidFill>
                  <a:srgbClr val="D8D8D8"/>
                </a:solidFill>
                <a:latin typeface="Montserrat SemiBold"/>
                <a:ea typeface="Montserrat SemiBold"/>
                <a:cs typeface="Montserrat SemiBold"/>
                <a:sym typeface="Montserrat SemiBold"/>
              </a:rPr>
              <a:t>CHƯƠNG 2 </a:t>
            </a:r>
            <a:endParaRPr b="0" i="0" sz="2000" u="none" cap="none" strike="noStrike">
              <a:solidFill>
                <a:srgbClr val="D8D8D8"/>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2025-08-05T17:00:43Z</dcterms:created>
  <dc:creator>Soon Yong Chang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85025D95D2564F1984BE58691B201E4E_12</vt:lpwstr>
  </property>
  <property fmtid="{D5CDD505-2E9C-101B-9397-08002B2CF9AE}" pid="3" name="KSOProductBuildVer">
    <vt:lpwstr>1033-12.2.0.21931</vt:lpwstr>
  </property>
</Properties>
</file>